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6" r:id="rId2"/>
  </p:sldIdLst>
  <p:sldSz cx="38404800" cy="32918400"/>
  <p:notesSz cx="9271000" cy="7010400"/>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5" algn="l" defTabSz="4389028"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10253F"/>
    <a:srgbClr val="215968"/>
    <a:srgbClr val="403152"/>
    <a:srgbClr val="1E1C11"/>
    <a:srgbClr val="984807"/>
    <a:srgbClr val="953735"/>
    <a:srgbClr val="4F6228"/>
    <a:srgbClr val="C9F1FF"/>
    <a:srgbClr val="D2E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79" autoAdjust="0"/>
    <p:restoredTop sz="94434" autoAdjust="0"/>
  </p:normalViewPr>
  <p:slideViewPr>
    <p:cSldViewPr>
      <p:cViewPr varScale="1">
        <p:scale>
          <a:sx n="17" d="100"/>
          <a:sy n="17" d="100"/>
        </p:scale>
        <p:origin x="1716" y="42"/>
      </p:cViewPr>
      <p:guideLst>
        <p:guide orient="horz" pos="10368"/>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433" cy="350520"/>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sz="quarter" idx="1"/>
          </p:nvPr>
        </p:nvSpPr>
        <p:spPr>
          <a:xfrm>
            <a:off x="5251421" y="0"/>
            <a:ext cx="4017433" cy="350520"/>
          </a:xfrm>
          <a:prstGeom prst="rect">
            <a:avLst/>
          </a:prstGeom>
        </p:spPr>
        <p:txBody>
          <a:bodyPr vert="horz" lIns="93031" tIns="46516" rIns="93031" bIns="46516" rtlCol="0"/>
          <a:lstStyle>
            <a:lvl1pPr algn="r">
              <a:defRPr sz="1200"/>
            </a:lvl1pPr>
          </a:lstStyle>
          <a:p>
            <a:fld id="{9281E4DE-EB0E-4FB2-BE29-FC865D9A50FC}" type="datetimeFigureOut">
              <a:rPr lang="en-US" smtClean="0"/>
              <a:t>3/17/2016</a:t>
            </a:fld>
            <a:endParaRPr lang="en-US"/>
          </a:p>
        </p:txBody>
      </p:sp>
      <p:sp>
        <p:nvSpPr>
          <p:cNvPr id="4" name="Footer Placeholder 3"/>
          <p:cNvSpPr>
            <a:spLocks noGrp="1"/>
          </p:cNvSpPr>
          <p:nvPr>
            <p:ph type="ftr" sz="quarter" idx="2"/>
          </p:nvPr>
        </p:nvSpPr>
        <p:spPr>
          <a:xfrm>
            <a:off x="0" y="6658664"/>
            <a:ext cx="4017433" cy="350520"/>
          </a:xfrm>
          <a:prstGeom prst="rect">
            <a:avLst/>
          </a:prstGeom>
        </p:spPr>
        <p:txBody>
          <a:bodyPr vert="horz" lIns="93031" tIns="46516" rIns="93031" bIns="46516" rtlCol="0" anchor="b"/>
          <a:lstStyle>
            <a:lvl1pPr algn="l">
              <a:defRPr sz="1200"/>
            </a:lvl1pPr>
          </a:lstStyle>
          <a:p>
            <a:endParaRPr lang="en-US"/>
          </a:p>
        </p:txBody>
      </p:sp>
      <p:sp>
        <p:nvSpPr>
          <p:cNvPr id="5" name="Slide Number Placeholder 4"/>
          <p:cNvSpPr>
            <a:spLocks noGrp="1"/>
          </p:cNvSpPr>
          <p:nvPr>
            <p:ph type="sldNum" sz="quarter" idx="3"/>
          </p:nvPr>
        </p:nvSpPr>
        <p:spPr>
          <a:xfrm>
            <a:off x="5251421" y="6658664"/>
            <a:ext cx="4017433" cy="350520"/>
          </a:xfrm>
          <a:prstGeom prst="rect">
            <a:avLst/>
          </a:prstGeom>
        </p:spPr>
        <p:txBody>
          <a:bodyPr vert="horz" lIns="93031" tIns="46516" rIns="93031" bIns="46516" rtlCol="0" anchor="b"/>
          <a:lstStyle>
            <a:lvl1pPr algn="r">
              <a:defRPr sz="1200"/>
            </a:lvl1pPr>
          </a:lstStyle>
          <a:p>
            <a:fld id="{DE247C12-2C6F-4F8F-A764-8CB2FE9A43B8}" type="slidenum">
              <a:rPr lang="en-US" smtClean="0"/>
              <a:t>‹#›</a:t>
            </a:fld>
            <a:endParaRPr lang="en-US"/>
          </a:p>
        </p:txBody>
      </p:sp>
    </p:spTree>
    <p:extLst>
      <p:ext uri="{BB962C8B-B14F-4D97-AF65-F5344CB8AC3E}">
        <p14:creationId xmlns:p14="http://schemas.microsoft.com/office/powerpoint/2010/main" val="84679124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911226" y="571500"/>
            <a:ext cx="28033134" cy="2857500"/>
          </a:xfrm>
        </p:spPr>
        <p:txBody>
          <a:bodyPr/>
          <a:lstStyle>
            <a:lvl1pPr marL="0" indent="0">
              <a:buNone/>
              <a:defRPr sz="13400"/>
            </a:lvl1pPr>
          </a:lstStyle>
          <a:p>
            <a:pPr algn="ctr"/>
            <a:r>
              <a:rPr lang="en-US" sz="6700" b="1" i="1" dirty="0" smtClean="0">
                <a:solidFill>
                  <a:schemeClr val="bg1"/>
                </a:solidFill>
                <a:effectLst>
                  <a:outerShdw blurRad="38100" dist="38100" dir="2700000" algn="tl">
                    <a:srgbClr val="000000">
                      <a:alpha val="43137"/>
                    </a:srgbClr>
                  </a:outerShdw>
                </a:effectLst>
                <a:cs typeface="Arial" pitchFamily="34" charset="0"/>
              </a:rPr>
              <a:t>This is a Scientific Poster Template created by </a:t>
            </a:r>
            <a:r>
              <a:rPr lang="en-US" sz="6700" b="1" i="1" dirty="0" err="1" smtClean="0">
                <a:solidFill>
                  <a:schemeClr val="bg1"/>
                </a:solidFill>
                <a:effectLst>
                  <a:outerShdw blurRad="38100" dist="38100" dir="2700000" algn="tl">
                    <a:srgbClr val="000000">
                      <a:alpha val="43137"/>
                    </a:srgbClr>
                  </a:outerShdw>
                </a:effectLst>
                <a:cs typeface="Arial" pitchFamily="34" charset="0"/>
              </a:rPr>
              <a:t>Graphicsland</a:t>
            </a:r>
            <a:r>
              <a:rPr lang="en-US" sz="6700" b="1" i="1" dirty="0" smtClean="0">
                <a:solidFill>
                  <a:schemeClr val="bg1"/>
                </a:solidFill>
                <a:effectLst>
                  <a:outerShdw blurRad="38100" dist="38100" dir="2700000" algn="tl">
                    <a:srgbClr val="000000">
                      <a:alpha val="43137"/>
                    </a:srgbClr>
                  </a:outerShdw>
                </a:effectLst>
                <a:cs typeface="Arial" pitchFamily="34" charset="0"/>
              </a:rPr>
              <a:t> &amp; MakeSigns.com </a:t>
            </a:r>
            <a:br>
              <a:rPr lang="en-US" sz="6700" b="1" i="1" dirty="0" smtClean="0">
                <a:solidFill>
                  <a:schemeClr val="bg1"/>
                </a:solidFill>
                <a:effectLst>
                  <a:outerShdw blurRad="38100" dist="38100" dir="2700000" algn="tl">
                    <a:srgbClr val="000000">
                      <a:alpha val="43137"/>
                    </a:srgbClr>
                  </a:outerShdw>
                </a:effectLst>
                <a:cs typeface="Arial" pitchFamily="34" charset="0"/>
              </a:rPr>
            </a:br>
            <a:r>
              <a:rPr lang="en-US" sz="6700" b="1" i="1" dirty="0" smtClean="0">
                <a:solidFill>
                  <a:schemeClr val="bg1"/>
                </a:solidFill>
                <a:effectLst>
                  <a:outerShdw blurRad="38100" dist="38100" dir="2700000" algn="tl">
                    <a:srgbClr val="000000">
                      <a:alpha val="43137"/>
                    </a:srgbClr>
                  </a:outerShdw>
                </a:effectLst>
                <a:cs typeface="Arial" pitchFamily="34" charset="0"/>
              </a:rPr>
              <a:t>Your poster title would go on these lines</a:t>
            </a:r>
            <a:endParaRPr lang="en-US" sz="6700" b="1" i="1" dirty="0">
              <a:solidFill>
                <a:schemeClr val="bg1"/>
              </a:solidFill>
              <a:effectLst>
                <a:outerShdw blurRad="38100" dist="38100" dir="2700000" algn="tl">
                  <a:srgbClr val="000000">
                    <a:alpha val="43137"/>
                  </a:srgbClr>
                </a:outerShdw>
              </a:effectLst>
              <a:cs typeface="Arial" pitchFamily="34" charset="0"/>
            </a:endParaRPr>
          </a:p>
        </p:txBody>
      </p:sp>
      <p:sp>
        <p:nvSpPr>
          <p:cNvPr id="12" name="Text Placeholder 11"/>
          <p:cNvSpPr>
            <a:spLocks noGrp="1"/>
          </p:cNvSpPr>
          <p:nvPr>
            <p:ph type="body" sz="quarter" idx="11" hasCustomPrompt="1"/>
          </p:nvPr>
        </p:nvSpPr>
        <p:spPr>
          <a:xfrm>
            <a:off x="911226" y="3886200"/>
            <a:ext cx="28033134" cy="1828800"/>
          </a:xfrm>
        </p:spPr>
        <p:txBody>
          <a:bodyPr/>
          <a:lstStyle>
            <a:lvl1pPr marL="0" indent="0">
              <a:buNone/>
              <a:defRPr sz="13400"/>
            </a:lvl1pPr>
          </a:lstStyle>
          <a:p>
            <a:pPr algn="ctr"/>
            <a:r>
              <a:rPr lang="en-US" sz="4500" dirty="0" smtClean="0">
                <a:solidFill>
                  <a:schemeClr val="bg1"/>
                </a:solidFill>
                <a:cs typeface="Arial" pitchFamily="34" charset="0"/>
              </a:rPr>
              <a:t>Author Name, RN</a:t>
            </a:r>
            <a:r>
              <a:rPr lang="en-US" sz="4500" baseline="30000" dirty="0" smtClean="0">
                <a:solidFill>
                  <a:schemeClr val="bg1"/>
                </a:solidFill>
                <a:cs typeface="Arial" pitchFamily="34" charset="0"/>
              </a:rPr>
              <a:t>1</a:t>
            </a:r>
            <a:r>
              <a:rPr lang="en-US" sz="4500" dirty="0" smtClean="0">
                <a:solidFill>
                  <a:schemeClr val="bg1"/>
                </a:solidFill>
                <a:cs typeface="Arial" pitchFamily="34" charset="0"/>
              </a:rPr>
              <a:t>; Author Name, Ph.D</a:t>
            </a:r>
            <a:r>
              <a:rPr lang="en-US" sz="4500" baseline="30000" dirty="0" smtClean="0">
                <a:solidFill>
                  <a:schemeClr val="bg1"/>
                </a:solidFill>
                <a:cs typeface="Arial" pitchFamily="34" charset="0"/>
              </a:rPr>
              <a:t>2</a:t>
            </a:r>
            <a:r>
              <a:rPr lang="en-US" sz="4500" dirty="0" smtClean="0">
                <a:solidFill>
                  <a:schemeClr val="bg1"/>
                </a:solidFill>
                <a:cs typeface="Arial" pitchFamily="34" charset="0"/>
              </a:rPr>
              <a:t>, Author Name, RN</a:t>
            </a:r>
            <a:r>
              <a:rPr lang="en-US" sz="4500" baseline="30000" dirty="0" smtClean="0">
                <a:solidFill>
                  <a:schemeClr val="bg1"/>
                </a:solidFill>
                <a:cs typeface="Arial" pitchFamily="34" charset="0"/>
              </a:rPr>
              <a:t>2,3</a:t>
            </a:r>
            <a:r>
              <a:rPr lang="en-US" sz="4500" dirty="0" smtClean="0">
                <a:solidFill>
                  <a:schemeClr val="bg1"/>
                </a:solidFill>
                <a:cs typeface="Arial" pitchFamily="34" charset="0"/>
              </a:rPr>
              <a:t>; Author Name, Ph.D</a:t>
            </a:r>
            <a:r>
              <a:rPr lang="en-US" sz="4500" baseline="30000" dirty="0" smtClean="0">
                <a:solidFill>
                  <a:schemeClr val="bg1"/>
                </a:solidFill>
                <a:cs typeface="Arial" pitchFamily="34" charset="0"/>
              </a:rPr>
              <a:t>1,4</a:t>
            </a:r>
            <a:r>
              <a:rPr lang="en-US" sz="4500" dirty="0" smtClean="0">
                <a:solidFill>
                  <a:schemeClr val="bg1"/>
                </a:solidFill>
                <a:cs typeface="Arial" pitchFamily="34" charset="0"/>
              </a:rPr>
              <a:t> </a:t>
            </a:r>
            <a:br>
              <a:rPr lang="en-US" sz="4500" dirty="0" smtClean="0">
                <a:solidFill>
                  <a:schemeClr val="bg1"/>
                </a:solidFill>
                <a:cs typeface="Arial" pitchFamily="34" charset="0"/>
              </a:rPr>
            </a:br>
            <a:r>
              <a:rPr lang="en-US" sz="4500" baseline="30000" dirty="0" smtClean="0">
                <a:solidFill>
                  <a:schemeClr val="bg1"/>
                </a:solidFill>
                <a:cs typeface="Arial" pitchFamily="34" charset="0"/>
              </a:rPr>
              <a:t>1</a:t>
            </a:r>
            <a:r>
              <a:rPr lang="en-US" sz="4500" dirty="0" smtClean="0">
                <a:solidFill>
                  <a:schemeClr val="bg1"/>
                </a:solidFill>
                <a:cs typeface="Arial" pitchFamily="34" charset="0"/>
              </a:rPr>
              <a:t>Name of University, City, State; </a:t>
            </a:r>
            <a:r>
              <a:rPr lang="en-US" sz="4500" baseline="30000" dirty="0" smtClean="0">
                <a:solidFill>
                  <a:schemeClr val="bg1"/>
                </a:solidFill>
                <a:cs typeface="Arial" pitchFamily="34" charset="0"/>
              </a:rPr>
              <a:t>2</a:t>
            </a:r>
            <a:r>
              <a:rPr lang="en-US" sz="4500" dirty="0" smtClean="0">
                <a:solidFill>
                  <a:schemeClr val="bg1"/>
                </a:solidFill>
                <a:cs typeface="Arial" pitchFamily="34" charset="0"/>
              </a:rPr>
              <a:t>Name of University, City, State; </a:t>
            </a:r>
            <a:r>
              <a:rPr lang="en-US" sz="4500" baseline="30000" dirty="0" smtClean="0">
                <a:solidFill>
                  <a:schemeClr val="bg1"/>
                </a:solidFill>
                <a:cs typeface="Arial" pitchFamily="34" charset="0"/>
              </a:rPr>
              <a:t>3</a:t>
            </a:r>
            <a:r>
              <a:rPr lang="en-US" sz="4500" dirty="0" smtClean="0">
                <a:solidFill>
                  <a:schemeClr val="bg1"/>
                </a:solidFill>
                <a:cs typeface="Arial" pitchFamily="34" charset="0"/>
              </a:rPr>
              <a:t>Name of University, City, State; </a:t>
            </a:r>
            <a:r>
              <a:rPr lang="en-US" sz="4500" baseline="30000" dirty="0" smtClean="0">
                <a:solidFill>
                  <a:schemeClr val="bg1"/>
                </a:solidFill>
                <a:cs typeface="Arial" pitchFamily="34" charset="0"/>
              </a:rPr>
              <a:t>4</a:t>
            </a:r>
            <a:r>
              <a:rPr lang="en-US" sz="4500" dirty="0" smtClean="0">
                <a:solidFill>
                  <a:schemeClr val="bg1"/>
                </a:solidFill>
                <a:cs typeface="Arial" pitchFamily="34" charset="0"/>
              </a:rPr>
              <a:t>Name of University, City, State; </a:t>
            </a:r>
            <a:endParaRPr lang="en-US" sz="4500" dirty="0">
              <a:solidFill>
                <a:schemeClr val="bg1"/>
              </a:solidFill>
              <a:cs typeface="Arial" pitchFamily="34" charset="0"/>
            </a:endParaRPr>
          </a:p>
        </p:txBody>
      </p:sp>
    </p:spTree>
    <p:extLst>
      <p:ext uri="{BB962C8B-B14F-4D97-AF65-F5344CB8AC3E}">
        <p14:creationId xmlns:p14="http://schemas.microsoft.com/office/powerpoint/2010/main" val="8042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1F909-3568-40F5-8205-05484158C88C}" type="datetimeFigureOut">
              <a:rPr lang="en-US" smtClean="0"/>
              <a:t>3/17/2016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566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39197" y="4221484"/>
            <a:ext cx="31103890" cy="8987790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914204" y="4221484"/>
            <a:ext cx="92684915" cy="898779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1F909-3568-40F5-8205-05484158C88C}" type="datetimeFigureOut">
              <a:rPr lang="en-US" smtClean="0"/>
              <a:t>3/17/2016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63469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1F909-3568-40F5-8205-05484158C88C}" type="datetimeFigureOut">
              <a:rPr lang="en-US" smtClean="0"/>
              <a:t>3/17/2016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39441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1153123"/>
            <a:ext cx="3264408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5" y="13952228"/>
            <a:ext cx="32644080" cy="7200897"/>
          </a:xfrm>
        </p:spPr>
        <p:txBody>
          <a:bodyPr anchor="b"/>
          <a:lstStyle>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5"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E1F909-3568-40F5-8205-05484158C88C}" type="datetimeFigureOut">
              <a:rPr lang="en-US" smtClean="0"/>
              <a:t>3/17/2016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375296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14201" y="24582125"/>
            <a:ext cx="61894400" cy="69517263"/>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9448684" y="24582125"/>
            <a:ext cx="61894405" cy="69517263"/>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E1F909-3568-40F5-8205-05484158C88C}" type="datetimeFigureOut">
              <a:rPr lang="en-US" smtClean="0"/>
              <a:t>3/17/2016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01724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318263"/>
            <a:ext cx="3456432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2" y="7368546"/>
            <a:ext cx="16968790" cy="3070857"/>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1920242" y="10439402"/>
            <a:ext cx="16968790" cy="18966183"/>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08" y="7368546"/>
            <a:ext cx="16975455" cy="3070857"/>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19509108" y="10439402"/>
            <a:ext cx="16975455" cy="18966183"/>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E1F909-3568-40F5-8205-05484158C88C}" type="datetimeFigureOut">
              <a:rPr lang="en-US" smtClean="0"/>
              <a:t>3/17/2016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3947019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E1F909-3568-40F5-8205-05484158C88C}" type="datetimeFigureOut">
              <a:rPr lang="en-US" smtClean="0"/>
              <a:t>3/17/2016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36634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1F909-3568-40F5-8205-05484158C88C}" type="datetimeFigureOut">
              <a:rPr lang="en-US" smtClean="0"/>
              <a:t>3/17/2016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860914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4" y="1310640"/>
            <a:ext cx="12634915" cy="5577840"/>
          </a:xfrm>
        </p:spPr>
        <p:txBody>
          <a:bodyPr anchor="b"/>
          <a:lstStyle>
            <a:lvl1pPr algn="l">
              <a:defRPr sz="9700" b="1"/>
            </a:lvl1pPr>
          </a:lstStyle>
          <a:p>
            <a:r>
              <a:rPr lang="en-US" smtClean="0"/>
              <a:t>Click to edit Master title style</a:t>
            </a:r>
            <a:endParaRPr lang="en-US"/>
          </a:p>
        </p:txBody>
      </p:sp>
      <p:sp>
        <p:nvSpPr>
          <p:cNvPr id="3" name="Content Placeholder 2"/>
          <p:cNvSpPr>
            <a:spLocks noGrp="1"/>
          </p:cNvSpPr>
          <p:nvPr>
            <p:ph idx="1"/>
          </p:nvPr>
        </p:nvSpPr>
        <p:spPr>
          <a:xfrm>
            <a:off x="15015210" y="1310644"/>
            <a:ext cx="21469350" cy="28094943"/>
          </a:xfrm>
        </p:spPr>
        <p:txBody>
          <a:bodyPr/>
          <a:lstStyle>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4" y="6888483"/>
            <a:ext cx="12634915" cy="22517103"/>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E1F909-3568-40F5-8205-05484158C88C}" type="datetimeFigureOut">
              <a:rPr lang="en-US" smtClean="0"/>
              <a:t>3/17/2016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83331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3042883"/>
            <a:ext cx="23042880" cy="2720343"/>
          </a:xfrm>
        </p:spPr>
        <p:txBody>
          <a:bodyPr anchor="b"/>
          <a:lstStyle>
            <a:lvl1pPr algn="l">
              <a:defRPr sz="9700" b="1"/>
            </a:lvl1pPr>
          </a:lstStyle>
          <a:p>
            <a:r>
              <a:rPr lang="en-US" smtClean="0"/>
              <a:t>Click to edit Master title style</a:t>
            </a:r>
            <a:endParaRPr lang="en-US"/>
          </a:p>
        </p:txBody>
      </p:sp>
      <p:sp>
        <p:nvSpPr>
          <p:cNvPr id="3" name="Picture Placeholder 2"/>
          <p:cNvSpPr>
            <a:spLocks noGrp="1"/>
          </p:cNvSpPr>
          <p:nvPr>
            <p:ph type="pic" idx="1"/>
          </p:nvPr>
        </p:nvSpPr>
        <p:spPr>
          <a:xfrm>
            <a:off x="7527610" y="2941320"/>
            <a:ext cx="23042880" cy="19751040"/>
          </a:xfrm>
        </p:spPr>
        <p:txBody>
          <a:bodyPr/>
          <a:lstStyle>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5" indent="0">
              <a:buNone/>
              <a:defRPr sz="9700"/>
            </a:lvl9pPr>
          </a:lstStyle>
          <a:p>
            <a:endParaRPr lang="en-US"/>
          </a:p>
        </p:txBody>
      </p:sp>
      <p:sp>
        <p:nvSpPr>
          <p:cNvPr id="4" name="Text Placeholder 3"/>
          <p:cNvSpPr>
            <a:spLocks noGrp="1"/>
          </p:cNvSpPr>
          <p:nvPr>
            <p:ph type="body" sz="half" idx="2"/>
          </p:nvPr>
        </p:nvSpPr>
        <p:spPr>
          <a:xfrm>
            <a:off x="7527610" y="25763226"/>
            <a:ext cx="23042880" cy="3863337"/>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E1F909-3568-40F5-8205-05484158C88C}" type="datetimeFigureOut">
              <a:rPr lang="en-US" smtClean="0"/>
              <a:t>3/17/2016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1806995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318263"/>
            <a:ext cx="34564320" cy="5486400"/>
          </a:xfrm>
          <a:prstGeom prst="rect">
            <a:avLst/>
          </a:prstGeom>
        </p:spPr>
        <p:txBody>
          <a:bodyPr vert="horz" lIns="438903" tIns="219451" rIns="438903" bIns="2194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7680965"/>
            <a:ext cx="34564320" cy="21724623"/>
          </a:xfrm>
          <a:prstGeom prst="rect">
            <a:avLst/>
          </a:prstGeom>
        </p:spPr>
        <p:txBody>
          <a:bodyPr vert="horz" lIns="438903" tIns="219451" rIns="438903" bIns="2194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0510483"/>
            <a:ext cx="8961120" cy="1752600"/>
          </a:xfrm>
          <a:prstGeom prst="rect">
            <a:avLst/>
          </a:prstGeom>
        </p:spPr>
        <p:txBody>
          <a:bodyPr vert="horz" lIns="438903" tIns="219451" rIns="438903" bIns="219451" rtlCol="0" anchor="ctr"/>
          <a:lstStyle>
            <a:lvl1pPr algn="l">
              <a:defRPr sz="5700">
                <a:solidFill>
                  <a:schemeClr val="tx1">
                    <a:tint val="75000"/>
                  </a:schemeClr>
                </a:solidFill>
              </a:defRPr>
            </a:lvl1pPr>
          </a:lstStyle>
          <a:p>
            <a:fld id="{F8E1F909-3568-40F5-8205-05484158C88C}" type="datetimeFigureOut">
              <a:rPr lang="en-US" smtClean="0"/>
              <a:t>3/17/2016</a:t>
            </a:fld>
            <a:endParaRPr lang="en-US"/>
          </a:p>
        </p:txBody>
      </p:sp>
      <p:sp>
        <p:nvSpPr>
          <p:cNvPr id="5" name="Footer Placeholder 4"/>
          <p:cNvSpPr>
            <a:spLocks noGrp="1"/>
          </p:cNvSpPr>
          <p:nvPr>
            <p:ph type="ftr" sz="quarter" idx="3"/>
          </p:nvPr>
        </p:nvSpPr>
        <p:spPr>
          <a:xfrm>
            <a:off x="13121640" y="30510483"/>
            <a:ext cx="12161520" cy="1752600"/>
          </a:xfrm>
          <a:prstGeom prst="rect">
            <a:avLst/>
          </a:prstGeom>
        </p:spPr>
        <p:txBody>
          <a:bodyPr vert="horz" lIns="438903" tIns="219451" rIns="438903" bIns="219451"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0510483"/>
            <a:ext cx="8961120" cy="1752600"/>
          </a:xfrm>
          <a:prstGeom prst="rect">
            <a:avLst/>
          </a:prstGeom>
        </p:spPr>
        <p:txBody>
          <a:bodyPr vert="horz" lIns="438903" tIns="219451" rIns="438903" bIns="219451" rtlCol="0" anchor="ctr"/>
          <a:lstStyle>
            <a:lvl1pPr algn="r">
              <a:defRPr sz="5700">
                <a:solidFill>
                  <a:schemeClr val="tx1">
                    <a:tint val="75000"/>
                  </a:schemeClr>
                </a:solidFill>
              </a:defRPr>
            </a:lvl1pPr>
          </a:lstStyle>
          <a:p>
            <a:fld id="{5A40D005-FB29-4DA1-AF6A-7002CDC49E30}" type="slidenum">
              <a:rPr lang="en-US" smtClean="0"/>
              <a:t>‹#›</a:t>
            </a:fld>
            <a:endParaRPr lang="en-US"/>
          </a:p>
        </p:txBody>
      </p:sp>
    </p:spTree>
    <p:extLst>
      <p:ext uri="{BB962C8B-B14F-4D97-AF65-F5344CB8AC3E}">
        <p14:creationId xmlns:p14="http://schemas.microsoft.com/office/powerpoint/2010/main" val="152161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028" rtl="0" eaLnBrk="1" latinLnBrk="0" hangingPunct="1">
        <a:spcBef>
          <a:spcPct val="0"/>
        </a:spcBef>
        <a:buNone/>
        <a:defRPr sz="21100" kern="1200">
          <a:solidFill>
            <a:schemeClr val="tx1"/>
          </a:solidFill>
          <a:latin typeface="+mj-lt"/>
          <a:ea typeface="+mj-ea"/>
          <a:cs typeface="+mj-cs"/>
        </a:defRPr>
      </a:lvl1pPr>
    </p:titleStyle>
    <p:bodyStyle>
      <a:lvl1pPr marL="1645886" indent="-1645886" algn="l" defTabSz="438902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5"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0010" y="-287361"/>
            <a:ext cx="38406242" cy="32918400"/>
            <a:chOff x="-721" y="-15757"/>
            <a:chExt cx="49379248" cy="32918400"/>
          </a:xfrm>
        </p:grpSpPr>
        <p:sp>
          <p:nvSpPr>
            <p:cNvPr id="73" name="Rectangle 72"/>
            <p:cNvSpPr/>
            <p:nvPr/>
          </p:nvSpPr>
          <p:spPr>
            <a:xfrm>
              <a:off x="-721" y="-15757"/>
              <a:ext cx="49379248" cy="32918400"/>
            </a:xfrm>
            <a:prstGeom prst="rect">
              <a:avLst/>
            </a:prstGeom>
            <a:gradFill>
              <a:gsLst>
                <a:gs pos="100000">
                  <a:schemeClr val="accent2">
                    <a:lumMod val="40000"/>
                    <a:lumOff val="60000"/>
                  </a:schemeClr>
                </a:gs>
                <a:gs pos="0">
                  <a:schemeClr val="accent5">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dirty="0"/>
            </a:p>
          </p:txBody>
        </p:sp>
        <p:sp>
          <p:nvSpPr>
            <p:cNvPr id="74" name="Rounded Rectangle 73"/>
            <p:cNvSpPr/>
            <p:nvPr/>
          </p:nvSpPr>
          <p:spPr>
            <a:xfrm>
              <a:off x="10358306" y="16385494"/>
              <a:ext cx="6274008" cy="823021"/>
            </a:xfrm>
            <a:prstGeom prst="roundRect">
              <a:avLst>
                <a:gd name="adj" fmla="val 4189"/>
              </a:avLst>
            </a:prstGeom>
            <a:solidFill>
              <a:srgbClr val="1E1C11">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75" name="Rounded Rectangle 74"/>
            <p:cNvSpPr/>
            <p:nvPr/>
          </p:nvSpPr>
          <p:spPr>
            <a:xfrm>
              <a:off x="897040" y="533400"/>
              <a:ext cx="47583728" cy="4419600"/>
            </a:xfrm>
            <a:prstGeom prst="roundRect">
              <a:avLst/>
            </a:prstGeom>
            <a:solidFill>
              <a:srgbClr val="4F6228">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dirty="0"/>
            </a:p>
          </p:txBody>
        </p:sp>
        <p:sp>
          <p:nvSpPr>
            <p:cNvPr id="76" name="Rounded Rectangle 75"/>
            <p:cNvSpPr/>
            <p:nvPr/>
          </p:nvSpPr>
          <p:spPr>
            <a:xfrm>
              <a:off x="817806" y="5604817"/>
              <a:ext cx="8915764" cy="10630185"/>
            </a:xfrm>
            <a:prstGeom prst="roundRect">
              <a:avLst>
                <a:gd name="adj" fmla="val 11729"/>
              </a:avLst>
            </a:prstGeom>
            <a:solidFill>
              <a:schemeClr val="accent2">
                <a:lumMod val="75000"/>
                <a:alpha val="50196"/>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77" name="Rounded Rectangle 76"/>
            <p:cNvSpPr/>
            <p:nvPr/>
          </p:nvSpPr>
          <p:spPr>
            <a:xfrm>
              <a:off x="420265" y="16830662"/>
              <a:ext cx="9253728" cy="15501416"/>
            </a:xfrm>
            <a:prstGeom prst="roundRect">
              <a:avLst>
                <a:gd name="adj" fmla="val 11729"/>
              </a:avLst>
            </a:prstGeom>
            <a:solidFill>
              <a:schemeClr val="accent6">
                <a:lumMod val="50000"/>
                <a:alpha val="49804"/>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78" name="Rounded Rectangle 77"/>
            <p:cNvSpPr/>
            <p:nvPr/>
          </p:nvSpPr>
          <p:spPr>
            <a:xfrm>
              <a:off x="39227040" y="5356884"/>
              <a:ext cx="9176723" cy="16265553"/>
            </a:xfrm>
            <a:prstGeom prst="roundRect">
              <a:avLst>
                <a:gd name="adj" fmla="val 11729"/>
              </a:avLst>
            </a:prstGeom>
            <a:solidFill>
              <a:schemeClr val="tx2">
                <a:lumMod val="50000"/>
                <a:alpha val="50196"/>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80" name="Rounded Rectangle 79"/>
            <p:cNvSpPr/>
            <p:nvPr/>
          </p:nvSpPr>
          <p:spPr>
            <a:xfrm>
              <a:off x="39150035" y="21973112"/>
              <a:ext cx="9253728" cy="10705846"/>
            </a:xfrm>
            <a:prstGeom prst="roundRect">
              <a:avLst>
                <a:gd name="adj" fmla="val 11729"/>
              </a:avLst>
            </a:prstGeom>
            <a:solidFill>
              <a:schemeClr val="accent3">
                <a:lumMod val="50000"/>
                <a:alpha val="50196"/>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82" name="TextBox 81"/>
            <p:cNvSpPr txBox="1"/>
            <p:nvPr/>
          </p:nvSpPr>
          <p:spPr>
            <a:xfrm>
              <a:off x="11125198" y="6510209"/>
              <a:ext cx="4042925" cy="1430285"/>
            </a:xfrm>
            <a:prstGeom prst="rect">
              <a:avLst/>
            </a:prstGeom>
            <a:noFill/>
          </p:spPr>
          <p:txBody>
            <a:bodyPr wrap="square" rtlCol="0">
              <a:spAutoFit/>
            </a:bodyPr>
            <a:lstStyle/>
            <a:p>
              <a:endParaRPr lang="en-US" sz="3200" dirty="0" smtClean="0">
                <a:solidFill>
                  <a:schemeClr val="bg1"/>
                </a:solidFill>
                <a:cs typeface="Arial" pitchFamily="34" charset="0"/>
              </a:endParaRPr>
            </a:p>
          </p:txBody>
        </p:sp>
        <p:sp>
          <p:nvSpPr>
            <p:cNvPr id="83" name="TextBox 82"/>
            <p:cNvSpPr txBox="1"/>
            <p:nvPr/>
          </p:nvSpPr>
          <p:spPr>
            <a:xfrm>
              <a:off x="10501426" y="8947769"/>
              <a:ext cx="5828452" cy="769441"/>
            </a:xfrm>
            <a:prstGeom prst="rect">
              <a:avLst/>
            </a:prstGeom>
            <a:noFill/>
          </p:spPr>
          <p:txBody>
            <a:bodyPr wrap="square" rtlCol="0">
              <a:spAutoFit/>
            </a:bodyPr>
            <a:lstStyle/>
            <a:p>
              <a:r>
                <a:rPr lang="en-US" sz="4400" dirty="0" smtClean="0">
                  <a:solidFill>
                    <a:srgbClr val="C00000"/>
                  </a:solidFill>
                  <a:cs typeface="Arial" pitchFamily="34" charset="0"/>
                </a:rPr>
                <a:t>Transfer Scenario</a:t>
              </a:r>
            </a:p>
          </p:txBody>
        </p:sp>
        <p:sp>
          <p:nvSpPr>
            <p:cNvPr id="84" name="TextBox 83"/>
            <p:cNvSpPr txBox="1"/>
            <p:nvPr/>
          </p:nvSpPr>
          <p:spPr>
            <a:xfrm>
              <a:off x="1409167" y="5815029"/>
              <a:ext cx="3959008" cy="769441"/>
            </a:xfrm>
            <a:prstGeom prst="rect">
              <a:avLst/>
            </a:prstGeom>
            <a:noFill/>
          </p:spPr>
          <p:txBody>
            <a:bodyPr wrap="none" rtlCol="0">
              <a:spAutoFit/>
            </a:bodyPr>
            <a:lstStyle/>
            <a:p>
              <a:r>
                <a:rPr lang="en-US" sz="4400" b="1" i="1" dirty="0" smtClean="0">
                  <a:solidFill>
                    <a:schemeClr val="bg1"/>
                  </a:solidFill>
                  <a:effectLst>
                    <a:outerShdw blurRad="38100" dist="38100" dir="2700000" algn="tl">
                      <a:srgbClr val="000000">
                        <a:alpha val="43137"/>
                      </a:srgbClr>
                    </a:outerShdw>
                  </a:effectLst>
                  <a:cs typeface="Arial" pitchFamily="34" charset="0"/>
                </a:rPr>
                <a:t>Introduction</a:t>
              </a:r>
              <a:endParaRPr lang="en-US" sz="4400" b="1" i="1" dirty="0">
                <a:solidFill>
                  <a:schemeClr val="bg1"/>
                </a:solidFill>
                <a:effectLst>
                  <a:outerShdw blurRad="38100" dist="38100" dir="2700000" algn="tl">
                    <a:srgbClr val="000000">
                      <a:alpha val="43137"/>
                    </a:srgbClr>
                  </a:outerShdw>
                </a:effectLst>
                <a:cs typeface="Arial" pitchFamily="34" charset="0"/>
              </a:endParaRPr>
            </a:p>
          </p:txBody>
        </p:sp>
        <p:sp>
          <p:nvSpPr>
            <p:cNvPr id="85" name="TextBox 84"/>
            <p:cNvSpPr txBox="1"/>
            <p:nvPr/>
          </p:nvSpPr>
          <p:spPr>
            <a:xfrm>
              <a:off x="1409167" y="6400800"/>
              <a:ext cx="8188604" cy="6986528"/>
            </a:xfrm>
            <a:prstGeom prst="rect">
              <a:avLst/>
            </a:prstGeom>
            <a:noFill/>
          </p:spPr>
          <p:txBody>
            <a:bodyPr wrap="square" rtlCol="0">
              <a:spAutoFit/>
            </a:bodyPr>
            <a:lstStyle/>
            <a:p>
              <a:endParaRPr lang="en-US" sz="3200" dirty="0" smtClean="0">
                <a:solidFill>
                  <a:schemeClr val="bg1"/>
                </a:solidFill>
              </a:endParaRPr>
            </a:p>
            <a:p>
              <a:r>
                <a:rPr lang="en-US" sz="3200" dirty="0" smtClean="0">
                  <a:solidFill>
                    <a:schemeClr val="bg1"/>
                  </a:solidFill>
                </a:rPr>
                <a:t>During </a:t>
              </a:r>
              <a:r>
                <a:rPr lang="en-US" sz="3200" dirty="0">
                  <a:solidFill>
                    <a:schemeClr val="bg1"/>
                  </a:solidFill>
                </a:rPr>
                <a:t>high peak hours, indoor public places at university campus become extremely crowded and it is difficult to find seating for both groups and individuals. The consequence is that many people choose to avoid certain places because they usually have a difficult time finding seats. We hope to solve the problem of finding a seat in privately owned indoor public spaces during crowded hours by exploring technical and social solutions.</a:t>
              </a:r>
              <a:endParaRPr lang="en-US" sz="3200" dirty="0" smtClean="0">
                <a:solidFill>
                  <a:schemeClr val="bg1"/>
                </a:solidFill>
                <a:cs typeface="Arial" pitchFamily="34" charset="0"/>
              </a:endParaRPr>
            </a:p>
          </p:txBody>
        </p:sp>
        <p:sp>
          <p:nvSpPr>
            <p:cNvPr id="86" name="TextBox 85"/>
            <p:cNvSpPr txBox="1"/>
            <p:nvPr/>
          </p:nvSpPr>
          <p:spPr>
            <a:xfrm>
              <a:off x="854511" y="17274118"/>
              <a:ext cx="5068317" cy="769441"/>
            </a:xfrm>
            <a:prstGeom prst="rect">
              <a:avLst/>
            </a:prstGeom>
            <a:noFill/>
          </p:spPr>
          <p:txBody>
            <a:bodyPr wrap="none" rtlCol="0">
              <a:spAutoFit/>
            </a:bodyPr>
            <a:lstStyle/>
            <a:p>
              <a:r>
                <a:rPr lang="en-US" sz="4400" b="1" i="1" dirty="0" smtClean="0">
                  <a:solidFill>
                    <a:schemeClr val="bg1"/>
                  </a:solidFill>
                  <a:effectLst>
                    <a:outerShdw blurRad="38100" dist="38100" dir="2700000" algn="tl">
                      <a:srgbClr val="000000">
                        <a:alpha val="43137"/>
                      </a:srgbClr>
                    </a:outerShdw>
                  </a:effectLst>
                  <a:cs typeface="Arial" pitchFamily="34" charset="0"/>
                </a:rPr>
                <a:t>User Interviews</a:t>
              </a:r>
              <a:endParaRPr lang="en-US" sz="4400" b="1" i="1" dirty="0">
                <a:solidFill>
                  <a:schemeClr val="bg1"/>
                </a:solidFill>
                <a:effectLst>
                  <a:outerShdw blurRad="38100" dist="38100" dir="2700000" algn="tl">
                    <a:srgbClr val="000000">
                      <a:alpha val="43137"/>
                    </a:srgbClr>
                  </a:outerShdw>
                </a:effectLst>
                <a:cs typeface="Arial" pitchFamily="34" charset="0"/>
              </a:endParaRPr>
            </a:p>
          </p:txBody>
        </p:sp>
        <p:sp>
          <p:nvSpPr>
            <p:cNvPr id="88" name="TextBox 87"/>
            <p:cNvSpPr txBox="1"/>
            <p:nvPr/>
          </p:nvSpPr>
          <p:spPr>
            <a:xfrm>
              <a:off x="39817396" y="5707559"/>
              <a:ext cx="7376385" cy="769441"/>
            </a:xfrm>
            <a:prstGeom prst="rect">
              <a:avLst/>
            </a:prstGeom>
            <a:noFill/>
          </p:spPr>
          <p:txBody>
            <a:bodyPr wrap="none" rtlCol="0">
              <a:spAutoFit/>
            </a:bodyPr>
            <a:lstStyle/>
            <a:p>
              <a:r>
                <a:rPr lang="en-US" sz="4400" b="1" i="1" dirty="0" smtClean="0">
                  <a:solidFill>
                    <a:schemeClr val="bg1"/>
                  </a:solidFill>
                  <a:effectLst>
                    <a:outerShdw blurRad="38100" dist="38100" dir="2700000" algn="tl">
                      <a:srgbClr val="000000">
                        <a:alpha val="43137"/>
                      </a:srgbClr>
                    </a:outerShdw>
                  </a:effectLst>
                  <a:cs typeface="Arial" pitchFamily="34" charset="0"/>
                </a:rPr>
                <a:t>Results and Conclusions</a:t>
              </a:r>
              <a:endParaRPr lang="en-US" sz="4400" b="1" i="1" dirty="0">
                <a:solidFill>
                  <a:schemeClr val="bg1"/>
                </a:solidFill>
                <a:effectLst>
                  <a:outerShdw blurRad="38100" dist="38100" dir="2700000" algn="tl">
                    <a:srgbClr val="000000">
                      <a:alpha val="43137"/>
                    </a:srgbClr>
                  </a:outerShdw>
                </a:effectLst>
                <a:cs typeface="Arial" pitchFamily="34" charset="0"/>
              </a:endParaRPr>
            </a:p>
          </p:txBody>
        </p:sp>
        <p:sp>
          <p:nvSpPr>
            <p:cNvPr id="89" name="TextBox 88"/>
            <p:cNvSpPr txBox="1"/>
            <p:nvPr/>
          </p:nvSpPr>
          <p:spPr>
            <a:xfrm>
              <a:off x="39547800" y="12059049"/>
              <a:ext cx="8458199" cy="16342935"/>
            </a:xfrm>
            <a:prstGeom prst="rect">
              <a:avLst/>
            </a:prstGeom>
            <a:noFill/>
          </p:spPr>
          <p:txBody>
            <a:bodyPr wrap="square" rtlCol="0">
              <a:spAutoFit/>
            </a:bodyPr>
            <a:lstStyle/>
            <a:p>
              <a:r>
                <a:rPr lang="en-US" sz="3200" dirty="0">
                  <a:solidFill>
                    <a:schemeClr val="bg1"/>
                  </a:solidFill>
                </a:rPr>
                <a:t>Users in the L</a:t>
              </a:r>
              <a:r>
                <a:rPr lang="en-US" sz="3200" dirty="0" smtClean="0">
                  <a:solidFill>
                    <a:schemeClr val="bg1"/>
                  </a:solidFill>
                </a:rPr>
                <a:t>ego </a:t>
              </a:r>
              <a:r>
                <a:rPr lang="en-US" sz="3200" dirty="0">
                  <a:solidFill>
                    <a:schemeClr val="bg1"/>
                  </a:solidFill>
                </a:rPr>
                <a:t>tables setting surprisingly didn’t choose to detach smaller tables to sit. Some of them even quit finding seats and decided to go somewhere else. </a:t>
              </a:r>
            </a:p>
            <a:p>
              <a:r>
                <a:rPr lang="en-US" sz="3200" dirty="0">
                  <a:solidFill>
                    <a:schemeClr val="bg1"/>
                  </a:solidFill>
                </a:rPr>
                <a:t>➣ It might seem that the lawn would take much space of Duffield but the setting is proven to encourage users to sit at tables surround the lawn even if someone already sat there. Many of them actually </a:t>
              </a:r>
              <a:r>
                <a:rPr lang="en-US" sz="3200" dirty="0" smtClean="0">
                  <a:solidFill>
                    <a:schemeClr val="bg1"/>
                  </a:solidFill>
                </a:rPr>
                <a:t>preferred </a:t>
              </a:r>
              <a:r>
                <a:rPr lang="en-US" sz="3200" dirty="0">
                  <a:solidFill>
                    <a:schemeClr val="bg1"/>
                  </a:solidFill>
                </a:rPr>
                <a:t>to sit on the lawn.</a:t>
              </a:r>
            </a:p>
            <a:p>
              <a:r>
                <a:rPr lang="en-US" sz="3200" dirty="0">
                  <a:solidFill>
                    <a:schemeClr val="bg1"/>
                  </a:solidFill>
                </a:rPr>
                <a:t>➣ The combination of both lawn and </a:t>
              </a:r>
              <a:r>
                <a:rPr lang="en-US" sz="3200" dirty="0" smtClean="0">
                  <a:solidFill>
                    <a:schemeClr val="bg1"/>
                  </a:solidFill>
                </a:rPr>
                <a:t>Lego </a:t>
              </a:r>
              <a:r>
                <a:rPr lang="en-US" sz="3200" dirty="0">
                  <a:solidFill>
                    <a:schemeClr val="bg1"/>
                  </a:solidFill>
                </a:rPr>
                <a:t>tables gave the best result. Users who chose to go to different places at previous scenarios would now detach tables to sit around the lawn. They were also willing to sit next to strangers.</a:t>
              </a:r>
            </a:p>
            <a:p>
              <a:r>
                <a:rPr lang="en-US" sz="3200" dirty="0"/>
                <a:t/>
              </a:r>
              <a:br>
                <a:rPr lang="en-US" sz="3200" dirty="0"/>
              </a:br>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smtClean="0">
                <a:solidFill>
                  <a:schemeClr val="bg1"/>
                </a:solidFill>
                <a:cs typeface="Arial" pitchFamily="34" charset="0"/>
              </a:endParaRPr>
            </a:p>
          </p:txBody>
        </p:sp>
        <p:sp>
          <p:nvSpPr>
            <p:cNvPr id="91" name="TextBox 90"/>
            <p:cNvSpPr txBox="1"/>
            <p:nvPr/>
          </p:nvSpPr>
          <p:spPr>
            <a:xfrm>
              <a:off x="39766752" y="22090999"/>
              <a:ext cx="3965273" cy="769441"/>
            </a:xfrm>
            <a:prstGeom prst="rect">
              <a:avLst/>
            </a:prstGeom>
            <a:noFill/>
          </p:spPr>
          <p:txBody>
            <a:bodyPr wrap="none" rtlCol="0">
              <a:spAutoFit/>
            </a:bodyPr>
            <a:lstStyle/>
            <a:p>
              <a:r>
                <a:rPr lang="en-US" sz="4400" b="1" i="1" dirty="0" smtClean="0">
                  <a:solidFill>
                    <a:schemeClr val="bg1"/>
                  </a:solidFill>
                  <a:effectLst>
                    <a:outerShdw blurRad="38100" dist="38100" dir="2700000" algn="tl">
                      <a:srgbClr val="000000">
                        <a:alpha val="43137"/>
                      </a:srgbClr>
                    </a:outerShdw>
                  </a:effectLst>
                  <a:cs typeface="Arial" pitchFamily="34" charset="0"/>
                </a:rPr>
                <a:t>Future Steps</a:t>
              </a:r>
              <a:endParaRPr lang="en-US" sz="4400" b="1" i="1" dirty="0">
                <a:solidFill>
                  <a:schemeClr val="bg1"/>
                </a:solidFill>
                <a:effectLst>
                  <a:outerShdw blurRad="38100" dist="38100" dir="2700000" algn="tl">
                    <a:srgbClr val="000000">
                      <a:alpha val="43137"/>
                    </a:srgbClr>
                  </a:outerShdw>
                </a:effectLst>
                <a:cs typeface="Arial" pitchFamily="34" charset="0"/>
              </a:endParaRPr>
            </a:p>
          </p:txBody>
        </p:sp>
        <p:sp>
          <p:nvSpPr>
            <p:cNvPr id="92" name="TextBox 91"/>
            <p:cNvSpPr txBox="1"/>
            <p:nvPr/>
          </p:nvSpPr>
          <p:spPr>
            <a:xfrm>
              <a:off x="39676992" y="23037231"/>
              <a:ext cx="8329008" cy="9510296"/>
            </a:xfrm>
            <a:prstGeom prst="rect">
              <a:avLst/>
            </a:prstGeom>
            <a:noFill/>
          </p:spPr>
          <p:txBody>
            <a:bodyPr wrap="square" rtlCol="0">
              <a:spAutoFit/>
            </a:bodyPr>
            <a:lstStyle/>
            <a:p>
              <a:r>
                <a:rPr lang="en-US" sz="3600" b="1" dirty="0" smtClean="0">
                  <a:solidFill>
                    <a:schemeClr val="bg1"/>
                  </a:solidFill>
                </a:rPr>
                <a:t>Next </a:t>
              </a:r>
              <a:r>
                <a:rPr lang="en-US" sz="3600" b="1" dirty="0">
                  <a:solidFill>
                    <a:schemeClr val="bg1"/>
                  </a:solidFill>
                </a:rPr>
                <a:t>Steps</a:t>
              </a:r>
              <a:r>
                <a:rPr lang="en-US" sz="3600" dirty="0">
                  <a:solidFill>
                    <a:schemeClr val="bg1"/>
                  </a:solidFill>
                </a:rPr>
                <a:t>:  We will continue to conduct user interviews to narrow down our design to the seating approach that will be best received.</a:t>
              </a:r>
            </a:p>
            <a:p>
              <a:r>
                <a:rPr lang="en-US" sz="3600" b="1" dirty="0" smtClean="0">
                  <a:solidFill>
                    <a:schemeClr val="bg1"/>
                  </a:solidFill>
                </a:rPr>
                <a:t>Limitations</a:t>
              </a:r>
              <a:r>
                <a:rPr lang="en-US" sz="3600" b="1" dirty="0">
                  <a:solidFill>
                    <a:schemeClr val="bg1"/>
                  </a:solidFill>
                </a:rPr>
                <a:t>: </a:t>
              </a:r>
              <a:r>
                <a:rPr lang="en-US" sz="3600" dirty="0">
                  <a:solidFill>
                    <a:schemeClr val="bg1"/>
                  </a:solidFill>
                </a:rPr>
                <a:t>We used paper prototype to simulate people’s decisions to choose seats in indoor public spaces. If we had enough resources, we would have actually created our tables and tested them out on users. This would have immersed the user in the indoor public space which would have produced more accurate behavior than our simulated user testing setup.</a:t>
              </a:r>
              <a:endParaRPr lang="en-US" sz="3600" dirty="0">
                <a:solidFill>
                  <a:schemeClr val="bg1"/>
                </a:solidFill>
                <a:cs typeface="Arial" pitchFamily="34" charset="0"/>
              </a:endParaRPr>
            </a:p>
          </p:txBody>
        </p:sp>
        <p:sp>
          <p:nvSpPr>
            <p:cNvPr id="81" name="TextBox 80"/>
            <p:cNvSpPr txBox="1"/>
            <p:nvPr/>
          </p:nvSpPr>
          <p:spPr>
            <a:xfrm>
              <a:off x="10587703" y="16378944"/>
              <a:ext cx="8999573" cy="769441"/>
            </a:xfrm>
            <a:prstGeom prst="rect">
              <a:avLst/>
            </a:prstGeom>
            <a:noFill/>
          </p:spPr>
          <p:txBody>
            <a:bodyPr wrap="square" rtlCol="0">
              <a:spAutoFit/>
            </a:bodyPr>
            <a:lstStyle/>
            <a:p>
              <a:r>
                <a:rPr lang="en-US" sz="4400" b="1" i="1" dirty="0" smtClean="0">
                  <a:solidFill>
                    <a:schemeClr val="bg1"/>
                  </a:solidFill>
                  <a:effectLst>
                    <a:outerShdw blurRad="38100" dist="38100" dir="2700000" algn="tl">
                      <a:srgbClr val="000000">
                        <a:alpha val="43137"/>
                      </a:srgbClr>
                    </a:outerShdw>
                  </a:effectLst>
                  <a:cs typeface="Arial" pitchFamily="34" charset="0"/>
                </a:rPr>
                <a:t>Field Observations</a:t>
              </a:r>
              <a:endParaRPr lang="en-US" sz="4400" b="1" i="1" dirty="0">
                <a:solidFill>
                  <a:schemeClr val="bg1"/>
                </a:solidFill>
                <a:effectLst>
                  <a:outerShdw blurRad="38100" dist="38100" dir="2700000" algn="tl">
                    <a:srgbClr val="000000">
                      <a:alpha val="43137"/>
                    </a:srgbClr>
                  </a:outerShdw>
                </a:effectLst>
                <a:cs typeface="Arial" pitchFamily="34" charset="0"/>
              </a:endParaRPr>
            </a:p>
          </p:txBody>
        </p:sp>
      </p:grpSp>
      <p:sp>
        <p:nvSpPr>
          <p:cNvPr id="94" name="Text Placeholder 2"/>
          <p:cNvSpPr>
            <a:spLocks noGrp="1"/>
          </p:cNvSpPr>
          <p:nvPr>
            <p:ph type="body" sz="quarter" idx="10"/>
          </p:nvPr>
        </p:nvSpPr>
        <p:spPr>
          <a:xfrm>
            <a:off x="2243415" y="533400"/>
            <a:ext cx="33894436" cy="2857500"/>
          </a:xfrm>
        </p:spPr>
        <p:txBody>
          <a:bodyPr>
            <a:normAutofit/>
          </a:bodyPr>
          <a:lstStyle/>
          <a:p>
            <a:pPr algn="ctr"/>
            <a:r>
              <a:rPr lang="en-GB" sz="9600" b="1" dirty="0" smtClean="0">
                <a:solidFill>
                  <a:srgbClr val="FFFFFF"/>
                </a:solidFill>
                <a:ea typeface="Arial Unicode MS" pitchFamily="34" charset="-128"/>
                <a:cs typeface="Arial Unicode MS" pitchFamily="34" charset="-128"/>
              </a:rPr>
              <a:t>Seating in Crowded Indoor Areas</a:t>
            </a:r>
            <a:endParaRPr lang="en-AU" sz="9600" b="1" dirty="0">
              <a:solidFill>
                <a:srgbClr val="FFFFFF"/>
              </a:solidFill>
              <a:ea typeface="Arial Unicode MS" pitchFamily="34" charset="-128"/>
              <a:cs typeface="Arial Unicode MS" pitchFamily="34" charset="-128"/>
            </a:endParaRPr>
          </a:p>
        </p:txBody>
      </p:sp>
      <p:sp>
        <p:nvSpPr>
          <p:cNvPr id="95" name="Text Placeholder 3"/>
          <p:cNvSpPr>
            <a:spLocks noGrp="1"/>
          </p:cNvSpPr>
          <p:nvPr>
            <p:ph type="body" sz="quarter" idx="11"/>
          </p:nvPr>
        </p:nvSpPr>
        <p:spPr>
          <a:xfrm>
            <a:off x="2243415" y="2743200"/>
            <a:ext cx="33894436" cy="1828800"/>
          </a:xfrm>
        </p:spPr>
        <p:txBody>
          <a:bodyPr>
            <a:normAutofit lnSpcReduction="10000"/>
          </a:bodyPr>
          <a:lstStyle/>
          <a:p>
            <a:pPr algn="ctr"/>
            <a:r>
              <a:rPr lang="en-US" sz="4400" dirty="0" smtClean="0">
                <a:solidFill>
                  <a:schemeClr val="bg1"/>
                </a:solidFill>
              </a:rPr>
              <a:t>Jacques Diec (jpd276), Ashton Hsu (amh333), Tri Hoang (tmh252), and </a:t>
            </a:r>
            <a:r>
              <a:rPr lang="en-US" sz="4400" dirty="0" err="1" smtClean="0">
                <a:solidFill>
                  <a:schemeClr val="bg1"/>
                </a:solidFill>
              </a:rPr>
              <a:t>Wodan</a:t>
            </a:r>
            <a:r>
              <a:rPr lang="en-US" sz="4400" dirty="0" smtClean="0">
                <a:solidFill>
                  <a:schemeClr val="bg1"/>
                </a:solidFill>
              </a:rPr>
              <a:t> Zhou (wz262) </a:t>
            </a:r>
          </a:p>
          <a:p>
            <a:pPr algn="ctr"/>
            <a:r>
              <a:rPr lang="en-US" sz="4400" dirty="0" smtClean="0">
                <a:solidFill>
                  <a:schemeClr val="bg1"/>
                </a:solidFill>
              </a:rPr>
              <a:t>Cornell University</a:t>
            </a:r>
            <a:endParaRPr lang="en-US" sz="4400" dirty="0">
              <a:solidFill>
                <a:schemeClr val="bg1"/>
              </a:solidFill>
            </a:endParaRPr>
          </a:p>
        </p:txBody>
      </p:sp>
      <p:sp>
        <p:nvSpPr>
          <p:cNvPr id="33" name="AutoShape 84"/>
          <p:cNvSpPr>
            <a:spLocks noChangeArrowheads="1"/>
          </p:cNvSpPr>
          <p:nvPr/>
        </p:nvSpPr>
        <p:spPr bwMode="auto">
          <a:xfrm rot="8593119" flipH="1" flipV="1">
            <a:off x="13459629" y="26696490"/>
            <a:ext cx="1837279" cy="891010"/>
          </a:xfrm>
          <a:prstGeom prst="curvedDownArrow">
            <a:avLst>
              <a:gd name="adj1" fmla="val 29357"/>
              <a:gd name="adj2" fmla="val 70767"/>
              <a:gd name="adj3" fmla="val 60912"/>
            </a:avLst>
          </a:prstGeom>
          <a:solidFill>
            <a:srgbClr val="EFDD5B"/>
          </a:solidFill>
          <a:ln w="9525">
            <a:solidFill>
              <a:srgbClr val="66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endParaRPr lang="en-US" altLang="en-US"/>
          </a:p>
        </p:txBody>
      </p:sp>
      <p:sp>
        <p:nvSpPr>
          <p:cNvPr id="34" name="Oval 31"/>
          <p:cNvSpPr>
            <a:spLocks noChangeArrowheads="1"/>
          </p:cNvSpPr>
          <p:nvPr/>
        </p:nvSpPr>
        <p:spPr bwMode="auto">
          <a:xfrm>
            <a:off x="13400371" y="9920029"/>
            <a:ext cx="5904830" cy="6127181"/>
          </a:xfrm>
          <a:prstGeom prst="ellipse">
            <a:avLst/>
          </a:prstGeom>
          <a:solidFill>
            <a:srgbClr val="C6D58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r>
              <a:rPr lang="en-US" sz="2400" dirty="0" smtClean="0"/>
              <a:t>By </a:t>
            </a:r>
            <a:r>
              <a:rPr lang="en-US" sz="2400" dirty="0"/>
              <a:t>allowing users </a:t>
            </a:r>
            <a:r>
              <a:rPr lang="en-US" sz="2400" dirty="0" smtClean="0"/>
              <a:t>to interact </a:t>
            </a:r>
          </a:p>
          <a:p>
            <a:pPr eaLnBrk="1" hangingPunct="1"/>
            <a:r>
              <a:rPr lang="en-US" sz="2400" dirty="0" smtClean="0"/>
              <a:t>and </a:t>
            </a:r>
            <a:r>
              <a:rPr lang="en-US" sz="2400" dirty="0"/>
              <a:t>move </a:t>
            </a:r>
            <a:r>
              <a:rPr lang="en-US" sz="2400" dirty="0" smtClean="0"/>
              <a:t>tables around </a:t>
            </a:r>
            <a:r>
              <a:rPr lang="en-US" sz="2400" dirty="0"/>
              <a:t>to their </a:t>
            </a:r>
            <a:endParaRPr lang="en-US" sz="2400" dirty="0" smtClean="0"/>
          </a:p>
          <a:p>
            <a:pPr eaLnBrk="1" hangingPunct="1"/>
            <a:r>
              <a:rPr lang="en-US" sz="2400" dirty="0" smtClean="0"/>
              <a:t>preference, we </a:t>
            </a:r>
            <a:r>
              <a:rPr lang="en-US" sz="2400" dirty="0"/>
              <a:t>are allowing </a:t>
            </a:r>
            <a:r>
              <a:rPr lang="en-US" sz="2400" dirty="0" smtClean="0"/>
              <a:t>users</a:t>
            </a:r>
          </a:p>
          <a:p>
            <a:pPr eaLnBrk="1" hangingPunct="1"/>
            <a:r>
              <a:rPr lang="en-US" sz="2400" dirty="0"/>
              <a:t>t</a:t>
            </a:r>
            <a:r>
              <a:rPr lang="en-US" sz="2400" dirty="0" smtClean="0"/>
              <a:t>o create </a:t>
            </a:r>
            <a:r>
              <a:rPr lang="en-US" sz="2400" dirty="0"/>
              <a:t>a seating </a:t>
            </a:r>
            <a:r>
              <a:rPr lang="en-US" sz="2400" dirty="0" smtClean="0"/>
              <a:t>arrangement </a:t>
            </a:r>
          </a:p>
          <a:p>
            <a:pPr eaLnBrk="1" hangingPunct="1"/>
            <a:r>
              <a:rPr lang="en-US" sz="2400" dirty="0" smtClean="0"/>
              <a:t>that they </a:t>
            </a:r>
            <a:r>
              <a:rPr lang="en-US" sz="2400" dirty="0"/>
              <a:t>prefer. We </a:t>
            </a:r>
            <a:r>
              <a:rPr lang="en-US" sz="2400" dirty="0" smtClean="0"/>
              <a:t>predict </a:t>
            </a:r>
            <a:r>
              <a:rPr lang="en-US" sz="2400" dirty="0"/>
              <a:t>that by </a:t>
            </a:r>
            <a:endParaRPr lang="en-US" sz="2400" dirty="0" smtClean="0"/>
          </a:p>
          <a:p>
            <a:pPr eaLnBrk="1" hangingPunct="1"/>
            <a:r>
              <a:rPr lang="en-US" sz="2400" dirty="0" smtClean="0"/>
              <a:t>allowing </a:t>
            </a:r>
            <a:r>
              <a:rPr lang="en-US" sz="2400" dirty="0"/>
              <a:t>users to </a:t>
            </a:r>
            <a:r>
              <a:rPr lang="en-US" sz="2400" dirty="0" smtClean="0"/>
              <a:t>change </a:t>
            </a:r>
            <a:r>
              <a:rPr lang="en-US" sz="2400" dirty="0"/>
              <a:t>the </a:t>
            </a:r>
            <a:endParaRPr lang="en-US" sz="2400" dirty="0" smtClean="0"/>
          </a:p>
          <a:p>
            <a:pPr eaLnBrk="1" hangingPunct="1"/>
            <a:r>
              <a:rPr lang="en-US" sz="2400" dirty="0" smtClean="0"/>
              <a:t>arrangement of </a:t>
            </a:r>
            <a:r>
              <a:rPr lang="en-US" sz="2400" dirty="0"/>
              <a:t>seats whenever </a:t>
            </a:r>
            <a:endParaRPr lang="en-US" sz="2400" dirty="0" smtClean="0"/>
          </a:p>
          <a:p>
            <a:pPr eaLnBrk="1" hangingPunct="1"/>
            <a:r>
              <a:rPr lang="en-US" sz="2400" dirty="0" smtClean="0"/>
              <a:t>they want</a:t>
            </a:r>
            <a:r>
              <a:rPr lang="en-US" sz="2400" dirty="0"/>
              <a:t>, public indoor </a:t>
            </a:r>
            <a:r>
              <a:rPr lang="en-US" sz="2400" dirty="0" smtClean="0"/>
              <a:t>spaces </a:t>
            </a:r>
          </a:p>
          <a:p>
            <a:pPr eaLnBrk="1" hangingPunct="1"/>
            <a:r>
              <a:rPr lang="en-US" sz="2400" dirty="0" smtClean="0"/>
              <a:t>will </a:t>
            </a:r>
            <a:r>
              <a:rPr lang="en-US" sz="2400" dirty="0"/>
              <a:t>be able to </a:t>
            </a:r>
            <a:r>
              <a:rPr lang="en-US" sz="2400" dirty="0" smtClean="0"/>
              <a:t>hold </a:t>
            </a:r>
            <a:r>
              <a:rPr lang="en-US" sz="2400" dirty="0"/>
              <a:t>more </a:t>
            </a:r>
            <a:r>
              <a:rPr lang="en-US" sz="2400" dirty="0" smtClean="0"/>
              <a:t>people</a:t>
            </a:r>
          </a:p>
          <a:p>
            <a:pPr eaLnBrk="1" hangingPunct="1"/>
            <a:r>
              <a:rPr lang="en-US" sz="2400" dirty="0" smtClean="0"/>
              <a:t>since users </a:t>
            </a:r>
            <a:r>
              <a:rPr lang="en-US" sz="2400" dirty="0"/>
              <a:t>will feel more </a:t>
            </a:r>
            <a:endParaRPr lang="en-US" sz="2400" dirty="0" smtClean="0"/>
          </a:p>
          <a:p>
            <a:pPr eaLnBrk="1" hangingPunct="1"/>
            <a:r>
              <a:rPr lang="en-US" sz="2400" dirty="0" smtClean="0"/>
              <a:t>comfortable </a:t>
            </a:r>
            <a:r>
              <a:rPr lang="en-US" sz="2400" dirty="0"/>
              <a:t>with their </a:t>
            </a:r>
            <a:endParaRPr lang="en-US" sz="2400" dirty="0" smtClean="0"/>
          </a:p>
          <a:p>
            <a:pPr eaLnBrk="1" hangingPunct="1"/>
            <a:r>
              <a:rPr lang="en-US" sz="2400" dirty="0" smtClean="0"/>
              <a:t>seating </a:t>
            </a:r>
            <a:r>
              <a:rPr lang="en-US" sz="2400" dirty="0"/>
              <a:t>arrangements. </a:t>
            </a:r>
            <a:endParaRPr lang="en-US" altLang="en-US" sz="2400" dirty="0"/>
          </a:p>
        </p:txBody>
      </p:sp>
      <p:sp>
        <p:nvSpPr>
          <p:cNvPr id="66" name="Rounded Rectangle 65"/>
          <p:cNvSpPr/>
          <p:nvPr/>
        </p:nvSpPr>
        <p:spPr>
          <a:xfrm>
            <a:off x="8173948" y="5437352"/>
            <a:ext cx="4884641" cy="860645"/>
          </a:xfrm>
          <a:prstGeom prst="roundRect">
            <a:avLst>
              <a:gd name="adj" fmla="val 4189"/>
            </a:avLst>
          </a:prstGeom>
          <a:solidFill>
            <a:srgbClr val="1E1C11">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smtClean="0"/>
              <a:t>Methods</a:t>
            </a:r>
            <a:endParaRPr lang="en-US" sz="4400" i="1" dirty="0"/>
          </a:p>
        </p:txBody>
      </p:sp>
      <p:sp>
        <p:nvSpPr>
          <p:cNvPr id="71" name="TextBox 70"/>
          <p:cNvSpPr txBox="1"/>
          <p:nvPr/>
        </p:nvSpPr>
        <p:spPr>
          <a:xfrm>
            <a:off x="13928869" y="9058265"/>
            <a:ext cx="4847833" cy="769441"/>
          </a:xfrm>
          <a:prstGeom prst="rect">
            <a:avLst/>
          </a:prstGeom>
          <a:noFill/>
        </p:spPr>
        <p:txBody>
          <a:bodyPr wrap="square" rtlCol="0">
            <a:spAutoFit/>
          </a:bodyPr>
          <a:lstStyle/>
          <a:p>
            <a:r>
              <a:rPr lang="en-US" sz="4400" dirty="0" smtClean="0">
                <a:solidFill>
                  <a:srgbClr val="C00000"/>
                </a:solidFill>
                <a:cs typeface="Arial" pitchFamily="34" charset="0"/>
              </a:rPr>
              <a:t>Participatory Design</a:t>
            </a:r>
          </a:p>
        </p:txBody>
      </p:sp>
      <p:sp>
        <p:nvSpPr>
          <p:cNvPr id="72" name="TextBox 71"/>
          <p:cNvSpPr txBox="1"/>
          <p:nvPr/>
        </p:nvSpPr>
        <p:spPr>
          <a:xfrm>
            <a:off x="20198494" y="9107127"/>
            <a:ext cx="4764655" cy="769441"/>
          </a:xfrm>
          <a:prstGeom prst="rect">
            <a:avLst/>
          </a:prstGeom>
          <a:noFill/>
        </p:spPr>
        <p:txBody>
          <a:bodyPr wrap="square" rtlCol="0">
            <a:spAutoFit/>
          </a:bodyPr>
          <a:lstStyle/>
          <a:p>
            <a:r>
              <a:rPr lang="en-US" sz="4400" dirty="0" smtClean="0">
                <a:solidFill>
                  <a:srgbClr val="C00000"/>
                </a:solidFill>
                <a:cs typeface="Arial" pitchFamily="34" charset="0"/>
              </a:rPr>
              <a:t>     Feminist HCI</a:t>
            </a:r>
          </a:p>
        </p:txBody>
      </p:sp>
      <p:sp>
        <p:nvSpPr>
          <p:cNvPr id="52" name="TextBox 51"/>
          <p:cNvSpPr txBox="1"/>
          <p:nvPr/>
        </p:nvSpPr>
        <p:spPr>
          <a:xfrm>
            <a:off x="25180865" y="9064312"/>
            <a:ext cx="4764655" cy="769441"/>
          </a:xfrm>
          <a:prstGeom prst="rect">
            <a:avLst/>
          </a:prstGeom>
          <a:noFill/>
        </p:spPr>
        <p:txBody>
          <a:bodyPr wrap="square" rtlCol="0">
            <a:spAutoFit/>
          </a:bodyPr>
          <a:lstStyle/>
          <a:p>
            <a:r>
              <a:rPr lang="en-US" sz="4400" dirty="0" smtClean="0">
                <a:solidFill>
                  <a:srgbClr val="C00000"/>
                </a:solidFill>
                <a:cs typeface="Arial" pitchFamily="34" charset="0"/>
              </a:rPr>
              <a:t>Design Wickedness</a:t>
            </a:r>
          </a:p>
        </p:txBody>
      </p:sp>
      <p:sp>
        <p:nvSpPr>
          <p:cNvPr id="53" name="Rounded Rectangle 52"/>
          <p:cNvSpPr/>
          <p:nvPr/>
        </p:nvSpPr>
        <p:spPr>
          <a:xfrm>
            <a:off x="8048361" y="23694242"/>
            <a:ext cx="4884641" cy="860645"/>
          </a:xfrm>
          <a:prstGeom prst="roundRect">
            <a:avLst>
              <a:gd name="adj" fmla="val 4189"/>
            </a:avLst>
          </a:prstGeom>
          <a:solidFill>
            <a:srgbClr val="1E1C11">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1" dirty="0" smtClean="0"/>
              <a:t>User Testing</a:t>
            </a:r>
            <a:endParaRPr lang="en-US" sz="4400" b="1" i="1" dirty="0"/>
          </a:p>
        </p:txBody>
      </p:sp>
      <p:pic>
        <p:nvPicPr>
          <p:cNvPr id="6" name="Picture 4" descr="scan00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1384" y="17499704"/>
            <a:ext cx="3141761" cy="3741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4.googleusercontent.com/1_XAhUOgv54JkgVLSkbgIwA8ngvwl_b6iEtjFsWlG_8bYht-wj-jCOM4LMrX3uJlyU3jV4o2B_PEfxZcpAKvMPtQHk2IPnOHBcc1l8VM6_qTjxvtHymvttHNcv1h1OxDPqcr34og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5949" y="6382188"/>
            <a:ext cx="5970178" cy="45286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9911924" y="10904832"/>
            <a:ext cx="7243862" cy="3139321"/>
          </a:xfrm>
          <a:prstGeom prst="rect">
            <a:avLst/>
          </a:prstGeom>
        </p:spPr>
        <p:txBody>
          <a:bodyPr wrap="square">
            <a:spAutoFit/>
          </a:bodyPr>
          <a:lstStyle/>
          <a:p>
            <a:pPr algn="ctr"/>
            <a:r>
              <a:rPr lang="en-US" sz="2400" dirty="0" smtClean="0">
                <a:solidFill>
                  <a:schemeClr val="bg1"/>
                </a:solidFill>
                <a:latin typeface="Arial" panose="020B0604020202020204" pitchFamily="34" charset="0"/>
              </a:rPr>
              <a:t>    R-1</a:t>
            </a:r>
            <a:r>
              <a:rPr lang="en-US" sz="2400" dirty="0">
                <a:solidFill>
                  <a:schemeClr val="bg1"/>
                </a:solidFill>
                <a:latin typeface="Arial" panose="020B0604020202020204" pitchFamily="34" charset="0"/>
              </a:rPr>
              <a:t>: Duffield with lawn and </a:t>
            </a:r>
            <a:r>
              <a:rPr lang="en-US" sz="2400" dirty="0" err="1">
                <a:solidFill>
                  <a:schemeClr val="bg1"/>
                </a:solidFill>
                <a:latin typeface="Arial" panose="020B0604020202020204" pitchFamily="34" charset="0"/>
              </a:rPr>
              <a:t>lego</a:t>
            </a:r>
            <a:r>
              <a:rPr lang="en-US" sz="2400" dirty="0">
                <a:solidFill>
                  <a:schemeClr val="bg1"/>
                </a:solidFill>
                <a:latin typeface="Arial" panose="020B0604020202020204" pitchFamily="34" charset="0"/>
              </a:rPr>
              <a:t> tables </a:t>
            </a:r>
            <a:endParaRPr lang="en-US" sz="2400" dirty="0">
              <a:solidFill>
                <a:schemeClr val="bg1"/>
              </a:solidFill>
            </a:endParaRPr>
          </a:p>
          <a:p>
            <a:r>
              <a:rPr lang="en-US" dirty="0"/>
              <a:t/>
            </a:r>
            <a:br>
              <a:rPr lang="en-US" dirty="0"/>
            </a:br>
            <a:endParaRPr lang="en-US" dirty="0"/>
          </a:p>
        </p:txBody>
      </p:sp>
      <p:pic>
        <p:nvPicPr>
          <p:cNvPr id="1032" name="Picture 8" descr="https://lh5.googleusercontent.com/n6Eh9OCU7Ytx7drCuHGKB3FTUNpxAiBLBZMHu718T4nS7_A69DHFfew5ZWucxeUpqeBHzxtw5oHND3tVLuf0Cy0MoAlAhaBzDAU8WDr_uzlys2UKOo3g8614ce3Cr3nFdAYHhd0L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9162" y="25249638"/>
            <a:ext cx="5307646" cy="41313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KxX0ilVBFdH55sO6Z0J2GfjN_MN5cCg-0Bj8R8rmqz774X4k6UyjREPHNEmqe55Wwxfh-QCbyr79IRLfg-LHLrhi2BbviXbc4Ev0zdqCUFF3ETRPmIx-emiOu3wd19qV9SV72tkJ2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9729" y="25216318"/>
            <a:ext cx="5685639" cy="42642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972825" y="24792744"/>
            <a:ext cx="3645608" cy="3139321"/>
          </a:xfrm>
          <a:prstGeom prst="rect">
            <a:avLst/>
          </a:prstGeom>
        </p:spPr>
        <p:txBody>
          <a:bodyPr wrap="square">
            <a:spAutoFit/>
          </a:bodyPr>
          <a:lstStyle/>
          <a:p>
            <a:r>
              <a:rPr lang="en-US" sz="2400" dirty="0">
                <a:solidFill>
                  <a:srgbClr val="000000"/>
                </a:solidFill>
                <a:latin typeface="Arial" panose="020B0604020202020204" pitchFamily="34" charset="0"/>
              </a:rPr>
              <a:t>UT-1: Normal Duffield </a:t>
            </a:r>
            <a:endParaRPr lang="en-US" sz="2400" dirty="0"/>
          </a:p>
          <a:p>
            <a:r>
              <a:rPr lang="en-US" dirty="0"/>
              <a:t/>
            </a:r>
            <a:br>
              <a:rPr lang="en-US" dirty="0"/>
            </a:br>
            <a:endParaRPr lang="en-US" dirty="0"/>
          </a:p>
        </p:txBody>
      </p:sp>
      <p:sp>
        <p:nvSpPr>
          <p:cNvPr id="10" name="Rectangle 9"/>
          <p:cNvSpPr/>
          <p:nvPr/>
        </p:nvSpPr>
        <p:spPr>
          <a:xfrm>
            <a:off x="15190436" y="24684256"/>
            <a:ext cx="3803672" cy="3139321"/>
          </a:xfrm>
          <a:prstGeom prst="rect">
            <a:avLst/>
          </a:prstGeom>
        </p:spPr>
        <p:txBody>
          <a:bodyPr wrap="square">
            <a:spAutoFit/>
          </a:bodyPr>
          <a:lstStyle/>
          <a:p>
            <a:r>
              <a:rPr lang="en-US" sz="2400" dirty="0" smtClean="0">
                <a:solidFill>
                  <a:srgbClr val="000000"/>
                </a:solidFill>
                <a:latin typeface="Arial" panose="020B0604020202020204" pitchFamily="34" charset="0"/>
              </a:rPr>
              <a:t>   UT-2</a:t>
            </a:r>
            <a:r>
              <a:rPr lang="en-US" sz="2400" dirty="0">
                <a:solidFill>
                  <a:srgbClr val="000000"/>
                </a:solidFill>
                <a:latin typeface="Arial" panose="020B0604020202020204" pitchFamily="34" charset="0"/>
              </a:rPr>
              <a:t>: Duffield with Lawn </a:t>
            </a:r>
            <a:endParaRPr lang="en-US" sz="2400" dirty="0"/>
          </a:p>
          <a:p>
            <a:r>
              <a:rPr lang="en-US" dirty="0"/>
              <a:t/>
            </a:r>
            <a:br>
              <a:rPr lang="en-US" dirty="0"/>
            </a:br>
            <a:endParaRPr lang="en-US" dirty="0"/>
          </a:p>
        </p:txBody>
      </p:sp>
      <p:sp>
        <p:nvSpPr>
          <p:cNvPr id="62" name="Oval 31"/>
          <p:cNvSpPr>
            <a:spLocks noChangeArrowheads="1"/>
          </p:cNvSpPr>
          <p:nvPr/>
        </p:nvSpPr>
        <p:spPr bwMode="auto">
          <a:xfrm>
            <a:off x="19308948" y="9813164"/>
            <a:ext cx="6377012" cy="6321386"/>
          </a:xfrm>
          <a:prstGeom prst="ellipse">
            <a:avLst/>
          </a:prstGeom>
          <a:solidFill>
            <a:srgbClr val="C6D58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r>
              <a:rPr lang="en-US" sz="2200" dirty="0"/>
              <a:t>Our revised model </a:t>
            </a:r>
            <a:r>
              <a:rPr lang="en-US" sz="2200" dirty="0" smtClean="0"/>
              <a:t>accommodates</a:t>
            </a:r>
          </a:p>
          <a:p>
            <a:pPr eaLnBrk="1" hangingPunct="1"/>
            <a:r>
              <a:rPr lang="en-US" sz="2200" dirty="0" smtClean="0"/>
              <a:t>for </a:t>
            </a:r>
            <a:r>
              <a:rPr lang="en-US" sz="2200" dirty="0"/>
              <a:t>major disabilities such as </a:t>
            </a:r>
            <a:r>
              <a:rPr lang="en-US" sz="2200" dirty="0" smtClean="0"/>
              <a:t>walking-</a:t>
            </a:r>
          </a:p>
          <a:p>
            <a:pPr eaLnBrk="1" hangingPunct="1"/>
            <a:r>
              <a:rPr lang="en-US" sz="2200" dirty="0" smtClean="0"/>
              <a:t>impairment </a:t>
            </a:r>
            <a:r>
              <a:rPr lang="en-US" sz="2200" dirty="0"/>
              <a:t>and blindness. </a:t>
            </a:r>
            <a:r>
              <a:rPr lang="en-US" sz="2200" dirty="0" smtClean="0"/>
              <a:t>Each block </a:t>
            </a:r>
          </a:p>
          <a:p>
            <a:pPr eaLnBrk="1" hangingPunct="1"/>
            <a:r>
              <a:rPr lang="en-US" sz="2200" dirty="0" smtClean="0"/>
              <a:t>(individual table) has a unique </a:t>
            </a:r>
          </a:p>
          <a:p>
            <a:pPr eaLnBrk="1" hangingPunct="1"/>
            <a:r>
              <a:rPr lang="en-US" sz="2200" dirty="0" smtClean="0"/>
              <a:t>identification number </a:t>
            </a:r>
            <a:r>
              <a:rPr lang="en-US" sz="2200" dirty="0"/>
              <a:t>and </a:t>
            </a:r>
            <a:r>
              <a:rPr lang="en-US" sz="2200" dirty="0" smtClean="0"/>
              <a:t>is </a:t>
            </a:r>
            <a:r>
              <a:rPr lang="en-US" sz="2200" dirty="0"/>
              <a:t>equipped </a:t>
            </a:r>
            <a:endParaRPr lang="en-US" sz="2200" dirty="0" smtClean="0"/>
          </a:p>
          <a:p>
            <a:pPr eaLnBrk="1" hangingPunct="1"/>
            <a:r>
              <a:rPr lang="en-US" sz="2200" dirty="0" smtClean="0"/>
              <a:t>with </a:t>
            </a:r>
            <a:r>
              <a:rPr lang="en-US" sz="2200" dirty="0"/>
              <a:t>a </a:t>
            </a:r>
            <a:r>
              <a:rPr lang="en-US" sz="2200" dirty="0" smtClean="0"/>
              <a:t>rechargeable battery</a:t>
            </a:r>
            <a:r>
              <a:rPr lang="en-US" sz="2200" dirty="0"/>
              <a:t>.  The </a:t>
            </a:r>
            <a:endParaRPr lang="en-US" sz="2200" dirty="0" smtClean="0"/>
          </a:p>
          <a:p>
            <a:pPr eaLnBrk="1" hangingPunct="1"/>
            <a:r>
              <a:rPr lang="en-US" sz="2200" dirty="0" smtClean="0"/>
              <a:t>disabled </a:t>
            </a:r>
            <a:r>
              <a:rPr lang="en-US" sz="2200" dirty="0"/>
              <a:t>user </a:t>
            </a:r>
            <a:r>
              <a:rPr lang="en-US" sz="2200" dirty="0" smtClean="0"/>
              <a:t>registers </a:t>
            </a:r>
            <a:r>
              <a:rPr lang="en-US" sz="2200" dirty="0"/>
              <a:t>this </a:t>
            </a:r>
            <a:r>
              <a:rPr lang="en-US" sz="2200" dirty="0" smtClean="0"/>
              <a:t>number </a:t>
            </a:r>
          </a:p>
          <a:p>
            <a:pPr eaLnBrk="1" hangingPunct="1"/>
            <a:r>
              <a:rPr lang="en-US" sz="2200" dirty="0" smtClean="0"/>
              <a:t>into </a:t>
            </a:r>
            <a:r>
              <a:rPr lang="en-US" sz="2200" dirty="0"/>
              <a:t>his </a:t>
            </a:r>
            <a:r>
              <a:rPr lang="en-US" sz="2200" dirty="0" smtClean="0"/>
              <a:t>phone</a:t>
            </a:r>
            <a:r>
              <a:rPr lang="en-US" sz="2200" dirty="0"/>
              <a:t>.  The table block </a:t>
            </a:r>
            <a:endParaRPr lang="en-US" sz="2200" dirty="0" smtClean="0"/>
          </a:p>
          <a:p>
            <a:pPr eaLnBrk="1" hangingPunct="1"/>
            <a:r>
              <a:rPr lang="en-US" sz="2200" dirty="0" smtClean="0"/>
              <a:t>then uses </a:t>
            </a:r>
            <a:r>
              <a:rPr lang="en-US" sz="2200" dirty="0"/>
              <a:t>an indoor localization </a:t>
            </a:r>
            <a:endParaRPr lang="en-US" sz="2200" dirty="0" smtClean="0"/>
          </a:p>
          <a:p>
            <a:pPr eaLnBrk="1" hangingPunct="1"/>
            <a:r>
              <a:rPr lang="en-US" sz="2200" dirty="0" smtClean="0"/>
              <a:t>algorithm </a:t>
            </a:r>
            <a:r>
              <a:rPr lang="en-US" sz="2200" dirty="0"/>
              <a:t>known as triangulation </a:t>
            </a:r>
            <a:r>
              <a:rPr lang="en-US" sz="2200" dirty="0" smtClean="0"/>
              <a:t>to </a:t>
            </a:r>
          </a:p>
          <a:p>
            <a:pPr eaLnBrk="1" hangingPunct="1"/>
            <a:r>
              <a:rPr lang="en-US" sz="2200" dirty="0" smtClean="0"/>
              <a:t>predict </a:t>
            </a:r>
            <a:r>
              <a:rPr lang="en-US" sz="2200" dirty="0"/>
              <a:t>the approximate </a:t>
            </a:r>
            <a:r>
              <a:rPr lang="en-US" sz="2200" dirty="0" smtClean="0"/>
              <a:t>location </a:t>
            </a:r>
            <a:r>
              <a:rPr lang="en-US" sz="2200" dirty="0"/>
              <a:t>of the </a:t>
            </a:r>
            <a:endParaRPr lang="en-US" sz="2200" dirty="0" smtClean="0"/>
          </a:p>
          <a:p>
            <a:pPr eaLnBrk="1" hangingPunct="1"/>
            <a:r>
              <a:rPr lang="en-US" sz="2200" dirty="0" smtClean="0"/>
              <a:t>user </a:t>
            </a:r>
            <a:r>
              <a:rPr lang="en-US" sz="2200" dirty="0"/>
              <a:t>and </a:t>
            </a:r>
            <a:r>
              <a:rPr lang="en-US" sz="2200" dirty="0" smtClean="0"/>
              <a:t>directs </a:t>
            </a:r>
            <a:r>
              <a:rPr lang="en-US" sz="2200" dirty="0"/>
              <a:t>the table to follow </a:t>
            </a:r>
          </a:p>
          <a:p>
            <a:pPr eaLnBrk="1" hangingPunct="1"/>
            <a:r>
              <a:rPr lang="en-US" sz="2200" dirty="0" smtClean="0"/>
              <a:t>them </a:t>
            </a:r>
            <a:r>
              <a:rPr lang="en-US" sz="2200" dirty="0"/>
              <a:t>to their destination.  </a:t>
            </a:r>
            <a:endParaRPr lang="en-US" altLang="en-US" sz="2200" dirty="0"/>
          </a:p>
        </p:txBody>
      </p:sp>
      <p:sp>
        <p:nvSpPr>
          <p:cNvPr id="64" name="Oval 31"/>
          <p:cNvSpPr>
            <a:spLocks noChangeArrowheads="1"/>
          </p:cNvSpPr>
          <p:nvPr/>
        </p:nvSpPr>
        <p:spPr bwMode="auto">
          <a:xfrm>
            <a:off x="25639987" y="10302312"/>
            <a:ext cx="4576011" cy="5272636"/>
          </a:xfrm>
          <a:prstGeom prst="ellipse">
            <a:avLst/>
          </a:prstGeom>
          <a:solidFill>
            <a:srgbClr val="C6D58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r>
              <a:rPr lang="en-US" sz="2300" dirty="0"/>
              <a:t>Accommodating for people </a:t>
            </a:r>
            <a:endParaRPr lang="en-US" sz="2300" dirty="0" smtClean="0"/>
          </a:p>
          <a:p>
            <a:pPr eaLnBrk="1" hangingPunct="1"/>
            <a:r>
              <a:rPr lang="en-US" sz="2300" dirty="0" smtClean="0"/>
              <a:t>with </a:t>
            </a:r>
            <a:r>
              <a:rPr lang="en-US" sz="2300" dirty="0"/>
              <a:t>disabilities introduced </a:t>
            </a:r>
            <a:endParaRPr lang="en-US" sz="2300" dirty="0" smtClean="0"/>
          </a:p>
          <a:p>
            <a:pPr eaLnBrk="1" hangingPunct="1"/>
            <a:r>
              <a:rPr lang="en-US" sz="2300" dirty="0" smtClean="0"/>
              <a:t>a </a:t>
            </a:r>
            <a:r>
              <a:rPr lang="en-US" sz="2300" dirty="0"/>
              <a:t>new problem, particularly </a:t>
            </a:r>
            <a:endParaRPr lang="en-US" sz="2300" dirty="0" smtClean="0"/>
          </a:p>
          <a:p>
            <a:pPr eaLnBrk="1" hangingPunct="1"/>
            <a:r>
              <a:rPr lang="en-US" sz="2300" dirty="0" smtClean="0"/>
              <a:t>because </a:t>
            </a:r>
            <a:r>
              <a:rPr lang="en-US" sz="2300" dirty="0"/>
              <a:t>of the existence of </a:t>
            </a:r>
            <a:endParaRPr lang="en-US" sz="2300" dirty="0" smtClean="0"/>
          </a:p>
          <a:p>
            <a:pPr eaLnBrk="1" hangingPunct="1"/>
            <a:r>
              <a:rPr lang="en-US" sz="2300" dirty="0" smtClean="0"/>
              <a:t>obstacles </a:t>
            </a:r>
            <a:r>
              <a:rPr lang="en-US" sz="2300" dirty="0"/>
              <a:t>(e.g. people and </a:t>
            </a:r>
            <a:endParaRPr lang="en-US" sz="2300" dirty="0" smtClean="0"/>
          </a:p>
          <a:p>
            <a:pPr eaLnBrk="1" hangingPunct="1"/>
            <a:r>
              <a:rPr lang="en-US" sz="2300" dirty="0" smtClean="0"/>
              <a:t>furniture</a:t>
            </a:r>
            <a:r>
              <a:rPr lang="en-US" sz="2300" dirty="0"/>
              <a:t>) that may obstruct </a:t>
            </a:r>
            <a:endParaRPr lang="en-US" sz="2300" dirty="0" smtClean="0"/>
          </a:p>
          <a:p>
            <a:pPr eaLnBrk="1" hangingPunct="1"/>
            <a:r>
              <a:rPr lang="en-US" sz="2300" dirty="0" smtClean="0"/>
              <a:t>or </a:t>
            </a:r>
            <a:r>
              <a:rPr lang="en-US" sz="2300" dirty="0"/>
              <a:t>collide with the moving </a:t>
            </a:r>
            <a:endParaRPr lang="en-US" sz="2300" dirty="0" smtClean="0"/>
          </a:p>
          <a:p>
            <a:pPr eaLnBrk="1" hangingPunct="1"/>
            <a:r>
              <a:rPr lang="en-US" sz="2300" dirty="0" smtClean="0"/>
              <a:t>table</a:t>
            </a:r>
            <a:r>
              <a:rPr lang="en-US" sz="2300" dirty="0"/>
              <a:t>.  </a:t>
            </a:r>
            <a:endParaRPr lang="en-US" altLang="en-US" sz="2300" dirty="0"/>
          </a:p>
        </p:txBody>
      </p:sp>
      <p:pic>
        <p:nvPicPr>
          <p:cNvPr id="1036" name="Picture 12" descr="Screen Shot 2015-04-16 at 11.36.35 A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17439" y="17017381"/>
            <a:ext cx="3451622" cy="43706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658013" y="17038039"/>
            <a:ext cx="3236082" cy="461665"/>
          </a:xfrm>
          <a:prstGeom prst="rect">
            <a:avLst/>
          </a:prstGeom>
        </p:spPr>
        <p:txBody>
          <a:bodyPr wrap="square">
            <a:spAutoFit/>
          </a:bodyPr>
          <a:lstStyle/>
          <a:p>
            <a:r>
              <a:rPr lang="en-US" sz="2400" dirty="0" err="1" smtClean="0">
                <a:solidFill>
                  <a:srgbClr val="C00000"/>
                </a:solidFill>
                <a:cs typeface="Arial" pitchFamily="34" charset="0"/>
              </a:rPr>
              <a:t>Okenshields</a:t>
            </a:r>
            <a:r>
              <a:rPr lang="en-US" sz="2400" dirty="0" smtClean="0">
                <a:solidFill>
                  <a:srgbClr val="C00000"/>
                </a:solidFill>
                <a:cs typeface="Arial" pitchFamily="34" charset="0"/>
              </a:rPr>
              <a:t> Dining Hall</a:t>
            </a:r>
            <a:endParaRPr lang="en-US" sz="2400" dirty="0">
              <a:solidFill>
                <a:srgbClr val="C00000"/>
              </a:solidFill>
              <a:cs typeface="Arial" pitchFamily="34" charset="0"/>
            </a:endParaRPr>
          </a:p>
        </p:txBody>
      </p:sp>
      <p:pic>
        <p:nvPicPr>
          <p:cNvPr id="1038" name="Picture 14" descr="https://lh6.googleusercontent.com/hg9J9ZfHcBfbwuKwTAYwelM3jd2GvpTsn_UlfhGm1swcBSThxb1z8c4HHpcO4bHI6TRbsA89CkArq4TgPIeeXEjnYGyLm7T8rC9g4j9cbj-1H8Xkf0qtLJuKyHinZi9PtLfCdb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71538" y="17002514"/>
            <a:ext cx="3328319" cy="4425397"/>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3978974" y="16613474"/>
            <a:ext cx="3236082" cy="461665"/>
          </a:xfrm>
          <a:prstGeom prst="rect">
            <a:avLst/>
          </a:prstGeom>
        </p:spPr>
        <p:txBody>
          <a:bodyPr wrap="square">
            <a:spAutoFit/>
          </a:bodyPr>
          <a:lstStyle/>
          <a:p>
            <a:r>
              <a:rPr lang="en-US" sz="2400" dirty="0" smtClean="0">
                <a:solidFill>
                  <a:srgbClr val="C00000"/>
                </a:solidFill>
                <a:cs typeface="Arial" pitchFamily="34" charset="0"/>
              </a:rPr>
              <a:t>Cornell Dairy Bar</a:t>
            </a:r>
            <a:endParaRPr lang="en-US" sz="2400" dirty="0">
              <a:solidFill>
                <a:srgbClr val="C00000"/>
              </a:solidFill>
              <a:cs typeface="Arial" pitchFamily="34" charset="0"/>
            </a:endParaRPr>
          </a:p>
        </p:txBody>
      </p:sp>
      <p:sp>
        <p:nvSpPr>
          <p:cNvPr id="68" name="Rectangle 67"/>
          <p:cNvSpPr/>
          <p:nvPr/>
        </p:nvSpPr>
        <p:spPr>
          <a:xfrm>
            <a:off x="24747977" y="16575581"/>
            <a:ext cx="3236082" cy="461665"/>
          </a:xfrm>
          <a:prstGeom prst="rect">
            <a:avLst/>
          </a:prstGeom>
        </p:spPr>
        <p:txBody>
          <a:bodyPr wrap="square">
            <a:spAutoFit/>
          </a:bodyPr>
          <a:lstStyle/>
          <a:p>
            <a:r>
              <a:rPr lang="en-US" sz="2400" dirty="0" smtClean="0">
                <a:solidFill>
                  <a:srgbClr val="C00000"/>
                </a:solidFill>
                <a:cs typeface="Arial" pitchFamily="34" charset="0"/>
              </a:rPr>
              <a:t>Duffield Hall</a:t>
            </a:r>
            <a:endParaRPr lang="en-US" sz="2400" dirty="0">
              <a:solidFill>
                <a:srgbClr val="C00000"/>
              </a:solidFill>
              <a:cs typeface="Arial" pitchFamily="34" charset="0"/>
            </a:endParaRPr>
          </a:p>
        </p:txBody>
      </p:sp>
      <p:sp>
        <p:nvSpPr>
          <p:cNvPr id="96" name="TextBox 95"/>
          <p:cNvSpPr txBox="1"/>
          <p:nvPr/>
        </p:nvSpPr>
        <p:spPr>
          <a:xfrm>
            <a:off x="7869008" y="21440037"/>
            <a:ext cx="22079400" cy="2062103"/>
          </a:xfrm>
          <a:prstGeom prst="rect">
            <a:avLst/>
          </a:prstGeom>
          <a:noFill/>
        </p:spPr>
        <p:txBody>
          <a:bodyPr wrap="square" rtlCol="0">
            <a:spAutoFit/>
          </a:bodyPr>
          <a:lstStyle/>
          <a:p>
            <a:r>
              <a:rPr lang="en-US" sz="3200" dirty="0"/>
              <a:t>During high peak hours, indoor public places at university campus become extremely crowded and it is difficult to find seating for both groups and individuals. The consequence is that many people choose to avoid certain places because they usually have a difficult time finding seats. We hope to solve the problem of finding a seat in privately owned indoor public spaces during crowded hours by exploring technical and social solutions.</a:t>
            </a:r>
            <a:endParaRPr lang="en-US" sz="3200" dirty="0" smtClean="0">
              <a:cs typeface="Arial" pitchFamily="34" charset="0"/>
            </a:endParaRPr>
          </a:p>
        </p:txBody>
      </p:sp>
      <p:pic>
        <p:nvPicPr>
          <p:cNvPr id="1040" name="Picture 16" descr="https://lh5.googleusercontent.com/CYCbjPIhDBhLJ6QV-aci-vcPq-pKeLRzyLUG2WLeT7rucj05LOcBccE3o1WkusH_q242yBEyqcI_Xqrl01B0j5aBR_UW6Nl_Urqq3-ByjsQdDZ9bj_kCtPwsblxdUEz7wM8P83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19044661" y="17396173"/>
            <a:ext cx="4330920" cy="3613068"/>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p:cNvSpPr/>
          <p:nvPr/>
        </p:nvSpPr>
        <p:spPr>
          <a:xfrm>
            <a:off x="19167012" y="16582672"/>
            <a:ext cx="3236082" cy="461665"/>
          </a:xfrm>
          <a:prstGeom prst="rect">
            <a:avLst/>
          </a:prstGeom>
        </p:spPr>
        <p:txBody>
          <a:bodyPr wrap="square">
            <a:spAutoFit/>
          </a:bodyPr>
          <a:lstStyle/>
          <a:p>
            <a:r>
              <a:rPr lang="en-US" sz="2400" dirty="0" smtClean="0">
                <a:solidFill>
                  <a:srgbClr val="C00000"/>
                </a:solidFill>
                <a:cs typeface="Arial" pitchFamily="34" charset="0"/>
              </a:rPr>
              <a:t>  Gates Hall</a:t>
            </a:r>
            <a:endParaRPr lang="en-US" sz="2400" dirty="0">
              <a:solidFill>
                <a:srgbClr val="C00000"/>
              </a:solidFill>
              <a:cs typeface="Arial" pitchFamily="34" charset="0"/>
            </a:endParaRPr>
          </a:p>
        </p:txBody>
      </p:sp>
      <p:sp>
        <p:nvSpPr>
          <p:cNvPr id="98" name="TextBox 97"/>
          <p:cNvSpPr txBox="1"/>
          <p:nvPr/>
        </p:nvSpPr>
        <p:spPr>
          <a:xfrm>
            <a:off x="7734250" y="29782677"/>
            <a:ext cx="21066199" cy="3662541"/>
          </a:xfrm>
          <a:prstGeom prst="rect">
            <a:avLst/>
          </a:prstGeom>
          <a:noFill/>
        </p:spPr>
        <p:txBody>
          <a:bodyPr wrap="square" rtlCol="0">
            <a:spAutoFit/>
          </a:bodyPr>
          <a:lstStyle/>
          <a:p>
            <a:r>
              <a:rPr lang="en-US" sz="2400" dirty="0"/>
              <a:t>We built 4 floor-plan paper </a:t>
            </a:r>
            <a:r>
              <a:rPr lang="en-US" sz="2400" dirty="0" smtClean="0"/>
              <a:t>prototype: </a:t>
            </a:r>
            <a:r>
              <a:rPr lang="en-US" sz="2400" dirty="0"/>
              <a:t>normal Duffield, Duffield with lawn, Duffield with </a:t>
            </a:r>
            <a:r>
              <a:rPr lang="en-US" sz="2400" dirty="0" smtClean="0"/>
              <a:t>Lego </a:t>
            </a:r>
            <a:r>
              <a:rPr lang="en-US" sz="2400" dirty="0"/>
              <a:t>tables, Duffield with lawn and </a:t>
            </a:r>
            <a:r>
              <a:rPr lang="en-US" sz="2400" dirty="0" smtClean="0"/>
              <a:t>Lego </a:t>
            </a:r>
            <a:r>
              <a:rPr lang="en-US" sz="2400" dirty="0"/>
              <a:t>tables. Tables and people are represented in paper cutouts.</a:t>
            </a:r>
          </a:p>
          <a:p>
            <a:r>
              <a:rPr lang="en-US" sz="2400" dirty="0"/>
              <a:t>All objects are color-coded. For example: orange for tables, blue for </a:t>
            </a:r>
            <a:r>
              <a:rPr lang="en-US" sz="2400" dirty="0" smtClean="0"/>
              <a:t>strangers, etc.</a:t>
            </a:r>
            <a:endParaRPr lang="en-US" sz="2400" dirty="0"/>
          </a:p>
          <a:p>
            <a:r>
              <a:rPr lang="en-US" sz="2400" dirty="0"/>
              <a:t>Users were given a task to find a seat and place their icon (yellow smiley face) accordingly to different prototypes. They always have the option to quit and go somewhere else. </a:t>
            </a:r>
          </a:p>
          <a:p>
            <a:r>
              <a:rPr lang="en-US" sz="2400" dirty="0"/>
              <a:t>The testing order was  normal Duffield, </a:t>
            </a:r>
            <a:r>
              <a:rPr lang="en-US" sz="2400" dirty="0" smtClean="0"/>
              <a:t>Lego </a:t>
            </a:r>
            <a:r>
              <a:rPr lang="en-US" sz="2400" dirty="0"/>
              <a:t>tables, lawn, </a:t>
            </a:r>
            <a:r>
              <a:rPr lang="en-US" sz="2400" dirty="0" smtClean="0"/>
              <a:t>Lego </a:t>
            </a:r>
            <a:r>
              <a:rPr lang="en-US" sz="2400" dirty="0"/>
              <a:t>tables and lawn.</a:t>
            </a:r>
          </a:p>
          <a:p>
            <a:r>
              <a:rPr lang="en-US" sz="2400" dirty="0"/>
              <a:t>Users’ emotional and verbal response to the “why question” was recorded </a:t>
            </a:r>
          </a:p>
          <a:p>
            <a:r>
              <a:rPr lang="en-US" sz="3200" dirty="0"/>
              <a:t/>
            </a:r>
            <a:br>
              <a:rPr lang="en-US" sz="3200" dirty="0"/>
            </a:br>
            <a:endParaRPr lang="en-US" sz="3200" dirty="0" smtClean="0">
              <a:cs typeface="Arial" pitchFamily="34" charset="0"/>
            </a:endParaRPr>
          </a:p>
        </p:txBody>
      </p:sp>
      <p:sp>
        <p:nvSpPr>
          <p:cNvPr id="99" name="TextBox 98"/>
          <p:cNvSpPr txBox="1"/>
          <p:nvPr/>
        </p:nvSpPr>
        <p:spPr>
          <a:xfrm>
            <a:off x="8065278" y="6423334"/>
            <a:ext cx="22079400" cy="2062103"/>
          </a:xfrm>
          <a:prstGeom prst="rect">
            <a:avLst/>
          </a:prstGeom>
          <a:noFill/>
        </p:spPr>
        <p:txBody>
          <a:bodyPr wrap="square" rtlCol="0">
            <a:spAutoFit/>
          </a:bodyPr>
          <a:lstStyle/>
          <a:p>
            <a:r>
              <a:rPr lang="en-US" sz="3200" dirty="0"/>
              <a:t>One of our most consistent observations was the inefficiency in the use of space in seating areas in public places on campus.  To address this, we designed tables that could be put together and taken apart (Lego tables). The size of each individual table is reduced to accommodate one person. For groups of two or more people, the tables could be pieced together to form larger tables. This eliminates the issue of excess space that is usually present in standard tables that are not fully occupied.</a:t>
            </a:r>
            <a:endParaRPr lang="en-US" sz="3200" dirty="0" smtClean="0">
              <a:cs typeface="Arial" pitchFamily="34" charset="0"/>
            </a:endParaRPr>
          </a:p>
        </p:txBody>
      </p:sp>
      <p:pic>
        <p:nvPicPr>
          <p:cNvPr id="102" name="Picture 101" descr="https://lh4.googleusercontent.com/1_XAhUOgv54JkgVLSkbgIwA8ngvwl_b6iEtjFsWlG_8bYht-wj-jCOM4LMrX3uJlyU3jV4o2B_PEfxZcpAKvMPtQHk2IPnOHBcc1l8VM6_qTjxvtHymvttHNcv1h1OxDPqcr34og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6991" y="25118749"/>
            <a:ext cx="5970178" cy="4394438"/>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a:xfrm>
            <a:off x="21373813" y="24553367"/>
            <a:ext cx="7243862" cy="3139321"/>
          </a:xfrm>
          <a:prstGeom prst="rect">
            <a:avLst/>
          </a:prstGeom>
        </p:spPr>
        <p:txBody>
          <a:bodyPr wrap="square">
            <a:spAutoFit/>
          </a:bodyPr>
          <a:lstStyle/>
          <a:p>
            <a:pPr algn="ctr"/>
            <a:r>
              <a:rPr lang="en-US" sz="2400" dirty="0" smtClean="0">
                <a:latin typeface="Arial" panose="020B0604020202020204" pitchFamily="34" charset="0"/>
              </a:rPr>
              <a:t>                    R-1</a:t>
            </a:r>
            <a:r>
              <a:rPr lang="en-US" sz="2400" dirty="0">
                <a:latin typeface="Arial" panose="020B0604020202020204" pitchFamily="34" charset="0"/>
              </a:rPr>
              <a:t>: Duffield with lawn and </a:t>
            </a:r>
            <a:r>
              <a:rPr lang="en-US" sz="2400" dirty="0" smtClean="0">
                <a:latin typeface="Arial" panose="020B0604020202020204" pitchFamily="34" charset="0"/>
              </a:rPr>
              <a:t>Lego </a:t>
            </a:r>
            <a:r>
              <a:rPr lang="en-US" sz="2400" dirty="0">
                <a:latin typeface="Arial" panose="020B0604020202020204" pitchFamily="34" charset="0"/>
              </a:rPr>
              <a:t>tables </a:t>
            </a:r>
            <a:endParaRPr lang="en-US" sz="2400" dirty="0"/>
          </a:p>
          <a:p>
            <a:r>
              <a:rPr lang="en-US" dirty="0"/>
              <a:t/>
            </a:r>
            <a:br>
              <a:rPr lang="en-US" dirty="0"/>
            </a:br>
            <a:endParaRPr lang="en-US" dirty="0"/>
          </a:p>
        </p:txBody>
      </p:sp>
      <p:sp>
        <p:nvSpPr>
          <p:cNvPr id="104" name="AutoShape 84"/>
          <p:cNvSpPr>
            <a:spLocks noChangeArrowheads="1"/>
          </p:cNvSpPr>
          <p:nvPr/>
        </p:nvSpPr>
        <p:spPr bwMode="auto">
          <a:xfrm rot="8593119" flipH="1" flipV="1">
            <a:off x="21293996" y="26642448"/>
            <a:ext cx="1837279" cy="891010"/>
          </a:xfrm>
          <a:prstGeom prst="curvedDownArrow">
            <a:avLst>
              <a:gd name="adj1" fmla="val 29357"/>
              <a:gd name="adj2" fmla="val 70767"/>
              <a:gd name="adj3" fmla="val 60912"/>
            </a:avLst>
          </a:prstGeom>
          <a:solidFill>
            <a:srgbClr val="EFDD5B"/>
          </a:solidFill>
          <a:ln w="9525">
            <a:solidFill>
              <a:srgbClr val="66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4000">
                <a:solidFill>
                  <a:schemeClr val="tx1"/>
                </a:solidFill>
                <a:latin typeface="Arial" charset="0"/>
              </a:defRPr>
            </a:lvl1pPr>
            <a:lvl2pPr marL="742950" indent="-285750" eaLnBrk="0" hangingPunct="0">
              <a:defRPr sz="4000">
                <a:solidFill>
                  <a:schemeClr val="tx1"/>
                </a:solidFill>
                <a:latin typeface="Arial" charset="0"/>
              </a:defRPr>
            </a:lvl2pPr>
            <a:lvl3pPr marL="1143000" indent="-228600" eaLnBrk="0" hangingPunct="0">
              <a:defRPr sz="4000">
                <a:solidFill>
                  <a:schemeClr val="tx1"/>
                </a:solidFill>
                <a:latin typeface="Arial" charset="0"/>
              </a:defRPr>
            </a:lvl3pPr>
            <a:lvl4pPr marL="1600200" indent="-228600" eaLnBrk="0" hangingPunct="0">
              <a:defRPr sz="4000">
                <a:solidFill>
                  <a:schemeClr val="tx1"/>
                </a:solidFill>
                <a:latin typeface="Arial" charset="0"/>
              </a:defRPr>
            </a:lvl4pPr>
            <a:lvl5pPr marL="2057400" indent="-228600" eaLnBrk="0" hangingPunct="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eaLnBrk="1" hangingPunct="1"/>
            <a:endParaRPr lang="en-US" altLang="en-US"/>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99141" y="9447723"/>
            <a:ext cx="6479833" cy="6479833"/>
          </a:xfrm>
          <a:prstGeom prst="rect">
            <a:avLst/>
          </a:prstGeom>
        </p:spPr>
      </p:pic>
      <p:sp>
        <p:nvSpPr>
          <p:cNvPr id="105" name="TextBox 104"/>
          <p:cNvSpPr txBox="1"/>
          <p:nvPr/>
        </p:nvSpPr>
        <p:spPr>
          <a:xfrm>
            <a:off x="322817" y="14386753"/>
            <a:ext cx="7151292" cy="22252245"/>
          </a:xfrm>
          <a:prstGeom prst="rect">
            <a:avLst/>
          </a:prstGeom>
          <a:noFill/>
        </p:spPr>
        <p:txBody>
          <a:bodyPr wrap="square" rtlCol="0">
            <a:spAutoFit/>
          </a:bodyPr>
          <a:lstStyle/>
          <a:p>
            <a:endParaRPr lang="en-US" sz="3200" b="1" dirty="0" smtClean="0">
              <a:solidFill>
                <a:schemeClr val="bg1"/>
              </a:solidFill>
            </a:endParaRPr>
          </a:p>
          <a:p>
            <a:endParaRPr lang="en-US" sz="3200" b="1" dirty="0">
              <a:solidFill>
                <a:schemeClr val="bg1"/>
              </a:solidFill>
            </a:endParaRPr>
          </a:p>
          <a:p>
            <a:endParaRPr lang="en-US" sz="3200" b="1" dirty="0" smtClean="0">
              <a:solidFill>
                <a:schemeClr val="bg1"/>
              </a:solidFill>
            </a:endParaRPr>
          </a:p>
          <a:p>
            <a:endParaRPr lang="en-US" sz="3200" b="1" dirty="0">
              <a:solidFill>
                <a:schemeClr val="bg1"/>
              </a:solidFill>
            </a:endParaRPr>
          </a:p>
          <a:p>
            <a:endParaRPr lang="en-US" sz="3200" b="1" dirty="0" smtClean="0">
              <a:solidFill>
                <a:schemeClr val="bg1"/>
              </a:solidFill>
            </a:endParaRPr>
          </a:p>
          <a:p>
            <a:endParaRPr lang="en-US" sz="3200" b="1" dirty="0" smtClean="0">
              <a:solidFill>
                <a:schemeClr val="bg1"/>
              </a:solidFill>
            </a:endParaRPr>
          </a:p>
          <a:p>
            <a:endParaRPr lang="en-US" sz="3200" b="1" dirty="0" smtClean="0">
              <a:solidFill>
                <a:schemeClr val="bg1"/>
              </a:solidFill>
            </a:endParaRPr>
          </a:p>
          <a:p>
            <a:endParaRPr lang="en-US" sz="3200" b="1" dirty="0">
              <a:solidFill>
                <a:schemeClr val="bg1"/>
              </a:solidFill>
            </a:endParaRPr>
          </a:p>
          <a:p>
            <a:r>
              <a:rPr lang="en-US" sz="3200" b="1" dirty="0" smtClean="0">
                <a:solidFill>
                  <a:schemeClr val="bg1"/>
                </a:solidFill>
              </a:rPr>
              <a:t>Students</a:t>
            </a:r>
            <a:r>
              <a:rPr lang="en-US" sz="3200" dirty="0">
                <a:solidFill>
                  <a:schemeClr val="bg1"/>
                </a:solidFill>
              </a:rPr>
              <a:t>: </a:t>
            </a:r>
          </a:p>
          <a:p>
            <a:r>
              <a:rPr lang="en-US" sz="3200" dirty="0" smtClean="0">
                <a:solidFill>
                  <a:schemeClr val="bg1"/>
                </a:solidFill>
              </a:rPr>
              <a:t>We </a:t>
            </a:r>
            <a:r>
              <a:rPr lang="en-US" sz="3200" dirty="0">
                <a:solidFill>
                  <a:schemeClr val="bg1"/>
                </a:solidFill>
              </a:rPr>
              <a:t>placed a large emphasis on students which are the main users and made up the majority of users. We found that it seems hard to find seats at indoor public places is not because of the lack of tables and chairs; the problem is students </a:t>
            </a:r>
            <a:r>
              <a:rPr lang="en-US" sz="3200" b="1" dirty="0">
                <a:solidFill>
                  <a:schemeClr val="bg1"/>
                </a:solidFill>
              </a:rPr>
              <a:t>prefer </a:t>
            </a:r>
            <a:r>
              <a:rPr lang="en-US" sz="3200" dirty="0">
                <a:solidFill>
                  <a:schemeClr val="bg1"/>
                </a:solidFill>
              </a:rPr>
              <a:t>to have their </a:t>
            </a:r>
            <a:r>
              <a:rPr lang="en-US" sz="3200" b="1" dirty="0">
                <a:solidFill>
                  <a:schemeClr val="bg1"/>
                </a:solidFill>
              </a:rPr>
              <a:t>own space </a:t>
            </a:r>
            <a:r>
              <a:rPr lang="en-US" sz="3200" dirty="0">
                <a:solidFill>
                  <a:schemeClr val="bg1"/>
                </a:solidFill>
              </a:rPr>
              <a:t>when sitting in public places. Therefore, even if there are available spots at preoccupied (1-2 people) tables, they still choose not to seat there. </a:t>
            </a:r>
            <a:endParaRPr lang="en-US" sz="3200" dirty="0" smtClean="0">
              <a:solidFill>
                <a:schemeClr val="bg1"/>
              </a:solidFill>
            </a:endParaRPr>
          </a:p>
          <a:p>
            <a:endParaRPr lang="en-US" sz="3200" dirty="0">
              <a:solidFill>
                <a:schemeClr val="bg1"/>
              </a:solidFill>
            </a:endParaRPr>
          </a:p>
          <a:p>
            <a:r>
              <a:rPr lang="en-US" sz="3200" b="1" dirty="0">
                <a:solidFill>
                  <a:schemeClr val="bg1"/>
                </a:solidFill>
              </a:rPr>
              <a:t>Professors</a:t>
            </a:r>
            <a:r>
              <a:rPr lang="en-US" sz="3200" dirty="0">
                <a:solidFill>
                  <a:schemeClr val="bg1"/>
                </a:solidFill>
              </a:rPr>
              <a:t>: </a:t>
            </a:r>
          </a:p>
          <a:p>
            <a:r>
              <a:rPr lang="en-US" sz="3200" dirty="0" smtClean="0">
                <a:solidFill>
                  <a:schemeClr val="bg1"/>
                </a:solidFill>
              </a:rPr>
              <a:t>We </a:t>
            </a:r>
            <a:r>
              <a:rPr lang="en-US" sz="3200" dirty="0">
                <a:solidFill>
                  <a:schemeClr val="bg1"/>
                </a:solidFill>
              </a:rPr>
              <a:t>interviewed professors about whether they think it is difficult  to find seats at Dairy Bar. Dairy bar tables can only fit at most 5 people. He usually sits by himself everyday to eat but sometimes he will bring students with him. </a:t>
            </a:r>
            <a:r>
              <a:rPr lang="en-US" sz="3200" dirty="0" smtClean="0">
                <a:solidFill>
                  <a:schemeClr val="bg1"/>
                </a:solidFill>
              </a:rPr>
              <a:t>Every time </a:t>
            </a:r>
            <a:r>
              <a:rPr lang="en-US" sz="3200" dirty="0">
                <a:solidFill>
                  <a:schemeClr val="bg1"/>
                </a:solidFill>
              </a:rPr>
              <a:t>he goes there, they are students all around the place, studying,  having lunch or discussing about the projects. It is worth noting that he usually likes to sit by himself and will only sit with students on occasion.</a:t>
            </a:r>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a:p>
            <a:endParaRPr lang="en-US" sz="3200" dirty="0">
              <a:solidFill>
                <a:schemeClr val="bg1"/>
              </a:solidFill>
              <a:cs typeface="Arial" pitchFamily="34" charset="0"/>
            </a:endParaRPr>
          </a:p>
          <a:p>
            <a:endParaRPr lang="en-US" sz="3200" dirty="0" smtClean="0">
              <a:solidFill>
                <a:schemeClr val="bg1"/>
              </a:solidFill>
              <a:cs typeface="Arial" pitchFamily="34" charset="0"/>
            </a:endParaRPr>
          </a:p>
        </p:txBody>
      </p:sp>
      <p:sp>
        <p:nvSpPr>
          <p:cNvPr id="15" name="TextBox 14"/>
          <p:cNvSpPr txBox="1"/>
          <p:nvPr/>
        </p:nvSpPr>
        <p:spPr>
          <a:xfrm>
            <a:off x="7911086" y="10971531"/>
            <a:ext cx="5386585" cy="2800767"/>
          </a:xfrm>
          <a:prstGeom prst="rect">
            <a:avLst/>
          </a:prstGeom>
          <a:noFill/>
        </p:spPr>
        <p:txBody>
          <a:bodyPr wrap="square" rtlCol="0">
            <a:spAutoFit/>
          </a:bodyPr>
          <a:lstStyle/>
          <a:p>
            <a:r>
              <a:rPr lang="en-US" sz="2200" dirty="0" smtClean="0">
                <a:solidFill>
                  <a:schemeClr val="bg1"/>
                </a:solidFill>
              </a:rPr>
              <a:t>We </a:t>
            </a:r>
            <a:r>
              <a:rPr lang="en-US" sz="2200" dirty="0">
                <a:solidFill>
                  <a:schemeClr val="bg1"/>
                </a:solidFill>
              </a:rPr>
              <a:t>studied the </a:t>
            </a:r>
            <a:r>
              <a:rPr lang="en-US" sz="2200" dirty="0" smtClean="0">
                <a:solidFill>
                  <a:schemeClr val="bg1"/>
                </a:solidFill>
              </a:rPr>
              <a:t>outdoor seating situation </a:t>
            </a:r>
            <a:r>
              <a:rPr lang="en-US" sz="2200" dirty="0">
                <a:solidFill>
                  <a:schemeClr val="bg1"/>
                </a:solidFill>
              </a:rPr>
              <a:t>at Bryant Park, a  </a:t>
            </a:r>
            <a:r>
              <a:rPr lang="en-US" sz="2200" dirty="0" smtClean="0">
                <a:solidFill>
                  <a:schemeClr val="bg1"/>
                </a:solidFill>
              </a:rPr>
              <a:t>9.6-arc </a:t>
            </a:r>
            <a:r>
              <a:rPr lang="en-US" sz="2200" dirty="0">
                <a:solidFill>
                  <a:schemeClr val="bg1"/>
                </a:solidFill>
              </a:rPr>
              <a:t>public park in Manhattan. </a:t>
            </a:r>
            <a:r>
              <a:rPr lang="en-US" sz="2200" dirty="0" smtClean="0">
                <a:solidFill>
                  <a:schemeClr val="bg1"/>
                </a:solidFill>
              </a:rPr>
              <a:t>Bryant </a:t>
            </a:r>
            <a:r>
              <a:rPr lang="en-US" sz="2200" dirty="0">
                <a:solidFill>
                  <a:schemeClr val="bg1"/>
                </a:solidFill>
              </a:rPr>
              <a:t>Park’s tables  </a:t>
            </a:r>
          </a:p>
          <a:p>
            <a:r>
              <a:rPr lang="en-US" sz="2200" dirty="0">
                <a:solidFill>
                  <a:schemeClr val="bg1"/>
                </a:solidFill>
              </a:rPr>
              <a:t>and seats are located around </a:t>
            </a:r>
          </a:p>
          <a:p>
            <a:r>
              <a:rPr lang="en-US" sz="2200" dirty="0">
                <a:solidFill>
                  <a:schemeClr val="bg1"/>
                </a:solidFill>
              </a:rPr>
              <a:t>“The Great Lawn”, which captures the </a:t>
            </a:r>
            <a:r>
              <a:rPr lang="en-US" sz="2200" dirty="0" smtClean="0">
                <a:solidFill>
                  <a:schemeClr val="bg1"/>
                </a:solidFill>
              </a:rPr>
              <a:t>attention </a:t>
            </a:r>
            <a:r>
              <a:rPr lang="en-US" sz="2200" dirty="0">
                <a:solidFill>
                  <a:schemeClr val="bg1"/>
                </a:solidFill>
              </a:rPr>
              <a:t>of visitors. This minimizes </a:t>
            </a:r>
            <a:r>
              <a:rPr lang="en-US" sz="2200" dirty="0" smtClean="0">
                <a:solidFill>
                  <a:schemeClr val="bg1"/>
                </a:solidFill>
              </a:rPr>
              <a:t>the “awkwardness</a:t>
            </a:r>
            <a:r>
              <a:rPr lang="en-US" sz="2200" dirty="0">
                <a:solidFill>
                  <a:schemeClr val="bg1"/>
                </a:solidFill>
              </a:rPr>
              <a:t>” of sitting near </a:t>
            </a:r>
            <a:r>
              <a:rPr lang="en-US" sz="2200" dirty="0" smtClean="0">
                <a:solidFill>
                  <a:schemeClr val="bg1"/>
                </a:solidFill>
              </a:rPr>
              <a:t>strangers, now </a:t>
            </a:r>
            <a:r>
              <a:rPr lang="en-US" sz="2200" dirty="0">
                <a:solidFill>
                  <a:schemeClr val="bg1"/>
                </a:solidFill>
              </a:rPr>
              <a:t>that everyone  shared a </a:t>
            </a:r>
            <a:r>
              <a:rPr lang="en-US" sz="2200" dirty="0" smtClean="0">
                <a:solidFill>
                  <a:schemeClr val="bg1"/>
                </a:solidFill>
              </a:rPr>
              <a:t>common </a:t>
            </a:r>
            <a:r>
              <a:rPr lang="en-US" sz="2200" dirty="0">
                <a:solidFill>
                  <a:schemeClr val="bg1"/>
                </a:solidFill>
              </a:rPr>
              <a:t>spectacle. </a:t>
            </a:r>
            <a:endParaRPr lang="en-US" altLang="en-US" sz="2200" dirty="0">
              <a:solidFill>
                <a:schemeClr val="bg1"/>
              </a:solidFill>
            </a:endParaRPr>
          </a:p>
        </p:txBody>
      </p:sp>
    </p:spTree>
    <p:extLst>
      <p:ext uri="{BB962C8B-B14F-4D97-AF65-F5344CB8AC3E}">
        <p14:creationId xmlns:p14="http://schemas.microsoft.com/office/powerpoint/2010/main" val="1270404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2110</TotalTime>
  <Words>715</Words>
  <Application>Microsoft Office PowerPoint</Application>
  <PresentationFormat>Custom</PresentationFormat>
  <Paragraphs>110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 Unicode MS</vt:lpstr>
      <vt:lpstr>Arial</vt:lpstr>
      <vt:lpstr>Calibri</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Free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Jacques Diec</cp:lastModifiedBy>
  <cp:revision>61</cp:revision>
  <cp:lastPrinted>2012-07-31T19:59:21Z</cp:lastPrinted>
  <dcterms:created xsi:type="dcterms:W3CDTF">2012-07-31T16:06:49Z</dcterms:created>
  <dcterms:modified xsi:type="dcterms:W3CDTF">2016-03-17T21:23:56Z</dcterms:modified>
  <cp:category>research posters template</cp:category>
</cp:coreProperties>
</file>